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5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1"/>
    <p:sldMasterId id="2147483756" r:id="rId2"/>
    <p:sldMasterId id="2147483724" r:id="rId3"/>
  </p:sldMasterIdLst>
  <p:notesMasterIdLst>
    <p:notesMasterId r:id="rId39"/>
  </p:notesMasterIdLst>
  <p:handoutMasterIdLst>
    <p:handoutMasterId r:id="rId40"/>
  </p:handoutMasterIdLst>
  <p:sldIdLst>
    <p:sldId id="257" r:id="rId4"/>
    <p:sldId id="307" r:id="rId5"/>
    <p:sldId id="264" r:id="rId6"/>
    <p:sldId id="311" r:id="rId7"/>
    <p:sldId id="265" r:id="rId8"/>
    <p:sldId id="308" r:id="rId9"/>
    <p:sldId id="309" r:id="rId10"/>
    <p:sldId id="300" r:id="rId11"/>
    <p:sldId id="310" r:id="rId12"/>
    <p:sldId id="312" r:id="rId13"/>
    <p:sldId id="269" r:id="rId14"/>
    <p:sldId id="313" r:id="rId15"/>
    <p:sldId id="271" r:id="rId16"/>
    <p:sldId id="314" r:id="rId17"/>
    <p:sldId id="297" r:id="rId18"/>
    <p:sldId id="280" r:id="rId19"/>
    <p:sldId id="281" r:id="rId20"/>
    <p:sldId id="284" r:id="rId21"/>
    <p:sldId id="299" r:id="rId22"/>
    <p:sldId id="315" r:id="rId23"/>
    <p:sldId id="294" r:id="rId24"/>
    <p:sldId id="295" r:id="rId25"/>
    <p:sldId id="288" r:id="rId26"/>
    <p:sldId id="289" r:id="rId27"/>
    <p:sldId id="296" r:id="rId28"/>
    <p:sldId id="282" r:id="rId29"/>
    <p:sldId id="283" r:id="rId30"/>
    <p:sldId id="285" r:id="rId31"/>
    <p:sldId id="316" r:id="rId32"/>
    <p:sldId id="317" r:id="rId33"/>
    <p:sldId id="318" r:id="rId34"/>
    <p:sldId id="298" r:id="rId35"/>
    <p:sldId id="319" r:id="rId36"/>
    <p:sldId id="320" r:id="rId37"/>
    <p:sldId id="321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BD5"/>
    <a:srgbClr val="002B56"/>
    <a:srgbClr val="002B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97" autoAdjust="0"/>
    <p:restoredTop sz="88106" autoAdjust="0"/>
  </p:normalViewPr>
  <p:slideViewPr>
    <p:cSldViewPr snapToGrid="0" snapToObjects="1">
      <p:cViewPr varScale="1">
        <p:scale>
          <a:sx n="103" d="100"/>
          <a:sy n="103" d="100"/>
        </p:scale>
        <p:origin x="114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2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534-4633-9B99-CCB0C57C526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534-4633-9B99-CCB0C57C5262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MSCI World</c:v>
                </c:pt>
                <c:pt idx="1">
                  <c:v>Barclays Bond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B12-47E3-98FC-5F1FC134759A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558-4723-A280-523BC2BD481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558-4723-A280-523BC2BD4819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MSCI World</c:v>
                </c:pt>
                <c:pt idx="1">
                  <c:v>Barclays Bond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</c:v>
                </c:pt>
                <c:pt idx="1">
                  <c:v>0.6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B558-4723-A280-523BC2BD4819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46D-4B9A-9FC8-27A44ACD50B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46D-4B9A-9FC8-27A44ACD50B4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MSCI World</c:v>
                </c:pt>
                <c:pt idx="1">
                  <c:v>Barclays Bond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</c:v>
                </c:pt>
                <c:pt idx="1">
                  <c:v>0.8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B46D-4B9A-9FC8-27A44ACD50B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114A7C-BF36-4F9A-977C-843BBEC4373A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034D8B-5B50-4AF0-A9FD-0A964E10161C}">
      <dgm:prSet phldrT="[Text]" custT="1"/>
      <dgm:spPr/>
      <dgm:t>
        <a:bodyPr/>
        <a:lstStyle/>
        <a:p>
          <a:r>
            <a:rPr lang="en-US" sz="3000" dirty="0">
              <a:latin typeface="Arial" panose="020B0604020202020204" pitchFamily="34" charset="0"/>
              <a:cs typeface="Arial" panose="020B0604020202020204" pitchFamily="34" charset="0"/>
            </a:rPr>
            <a:t>In Sample</a:t>
          </a:r>
        </a:p>
      </dgm:t>
    </dgm:pt>
    <dgm:pt modelId="{5A0429EA-D2DF-4F53-BA9A-E563840EEF9B}" type="parTrans" cxnId="{DCBC6570-DEC8-4AA1-8442-4B5D69FA251C}">
      <dgm:prSet/>
      <dgm:spPr/>
      <dgm:t>
        <a:bodyPr/>
        <a:lstStyle/>
        <a:p>
          <a:endParaRPr lang="en-US" sz="3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CA5239F-39E4-4C20-BCD1-F600BE3CD230}" type="sibTrans" cxnId="{DCBC6570-DEC8-4AA1-8442-4B5D69FA251C}">
      <dgm:prSet/>
      <dgm:spPr/>
      <dgm:t>
        <a:bodyPr/>
        <a:lstStyle/>
        <a:p>
          <a:endParaRPr lang="en-US" sz="3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BFD73A7-B91E-4382-816F-C42F86E097CD}">
      <dgm:prSet phldrT="[Text]" custT="1"/>
      <dgm:spPr/>
      <dgm:t>
        <a:bodyPr/>
        <a:lstStyle/>
        <a:p>
          <a:r>
            <a:rPr lang="en-US" sz="3000" dirty="0">
              <a:latin typeface="Arial" panose="020B0604020202020204" pitchFamily="34" charset="0"/>
              <a:cs typeface="Arial" panose="020B0604020202020204" pitchFamily="34" charset="0"/>
            </a:rPr>
            <a:t>January 2007 to August 2015</a:t>
          </a:r>
        </a:p>
      </dgm:t>
    </dgm:pt>
    <dgm:pt modelId="{F9FD0A05-E83D-4086-9241-6F3FD5AD2E63}" type="parTrans" cxnId="{A4E5E132-CB26-48D5-8261-A968C84875AB}">
      <dgm:prSet/>
      <dgm:spPr/>
      <dgm:t>
        <a:bodyPr/>
        <a:lstStyle/>
        <a:p>
          <a:endParaRPr lang="en-US" sz="3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67A5B22-55D4-495F-8F85-D37C4D2FA925}" type="sibTrans" cxnId="{A4E5E132-CB26-48D5-8261-A968C84875AB}">
      <dgm:prSet/>
      <dgm:spPr/>
      <dgm:t>
        <a:bodyPr/>
        <a:lstStyle/>
        <a:p>
          <a:endParaRPr lang="en-US" sz="3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DDF6118-9078-4A53-BDC8-2DB3D2B1F88C}">
      <dgm:prSet phldrT="[Text]" custT="1"/>
      <dgm:spPr/>
      <dgm:t>
        <a:bodyPr/>
        <a:lstStyle/>
        <a:p>
          <a:r>
            <a:rPr lang="en-US" sz="3000" dirty="0">
              <a:latin typeface="Arial" panose="020B0604020202020204" pitchFamily="34" charset="0"/>
              <a:cs typeface="Arial" panose="020B0604020202020204" pitchFamily="34" charset="0"/>
            </a:rPr>
            <a:t>Out of Sample</a:t>
          </a:r>
        </a:p>
      </dgm:t>
    </dgm:pt>
    <dgm:pt modelId="{747C39AD-A994-44A9-A40A-0D55CC7FEB98}" type="parTrans" cxnId="{6CCF70BE-7922-41B8-995C-E5FCB7B45F13}">
      <dgm:prSet/>
      <dgm:spPr/>
      <dgm:t>
        <a:bodyPr/>
        <a:lstStyle/>
        <a:p>
          <a:endParaRPr lang="en-US" sz="3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0C3B97C-1206-4DCC-B8BD-E456AAD4E2C0}" type="sibTrans" cxnId="{6CCF70BE-7922-41B8-995C-E5FCB7B45F13}">
      <dgm:prSet/>
      <dgm:spPr/>
      <dgm:t>
        <a:bodyPr/>
        <a:lstStyle/>
        <a:p>
          <a:endParaRPr lang="en-US" sz="3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AC9E90D-9B22-40D9-BBC2-098DD3F11BEF}">
      <dgm:prSet phldrT="[Text]" custT="1"/>
      <dgm:spPr/>
      <dgm:t>
        <a:bodyPr/>
        <a:lstStyle/>
        <a:p>
          <a:r>
            <a:rPr lang="en-US" sz="3000" dirty="0">
              <a:latin typeface="Arial" panose="020B0604020202020204" pitchFamily="34" charset="0"/>
              <a:cs typeface="Arial" panose="020B0604020202020204" pitchFamily="34" charset="0"/>
            </a:rPr>
            <a:t>September 2015 to July 2016 </a:t>
          </a:r>
        </a:p>
      </dgm:t>
    </dgm:pt>
    <dgm:pt modelId="{ED9FF7A9-9275-4A3D-91C2-644E53A3E1B8}" type="parTrans" cxnId="{CADD87D5-6595-445E-8DD5-F4AB253CA66D}">
      <dgm:prSet/>
      <dgm:spPr/>
      <dgm:t>
        <a:bodyPr/>
        <a:lstStyle/>
        <a:p>
          <a:endParaRPr lang="en-US" sz="3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7CF4F0D-2230-4CE3-B596-AB637EF69159}" type="sibTrans" cxnId="{CADD87D5-6595-445E-8DD5-F4AB253CA66D}">
      <dgm:prSet/>
      <dgm:spPr/>
      <dgm:t>
        <a:bodyPr/>
        <a:lstStyle/>
        <a:p>
          <a:endParaRPr lang="en-US" sz="3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1B57C8E-184D-4E10-86BB-1B05AD0D292D}" type="pres">
      <dgm:prSet presAssocID="{CC114A7C-BF36-4F9A-977C-843BBEC4373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859138-6EF9-4C1F-B05B-1E89346673D0}" type="pres">
      <dgm:prSet presAssocID="{B8034D8B-5B50-4AF0-A9FD-0A964E10161C}" presName="composite" presStyleCnt="0"/>
      <dgm:spPr/>
    </dgm:pt>
    <dgm:pt modelId="{4E5CAF34-90E7-4C91-838B-40B91E1E2BB8}" type="pres">
      <dgm:prSet presAssocID="{B8034D8B-5B50-4AF0-A9FD-0A964E10161C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866375-BCF0-41E2-B3F6-57C81724160B}" type="pres">
      <dgm:prSet presAssocID="{B8034D8B-5B50-4AF0-A9FD-0A964E10161C}" presName="descendantText" presStyleLbl="alignAcc1" presStyleIdx="0" presStyleCnt="2" custLinFactNeighborX="0" custLinFactNeighborY="-1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C5EA5-A2AE-4ED4-8D35-CB8D89DB5357}" type="pres">
      <dgm:prSet presAssocID="{5CA5239F-39E4-4C20-BCD1-F600BE3CD230}" presName="sp" presStyleCnt="0"/>
      <dgm:spPr/>
    </dgm:pt>
    <dgm:pt modelId="{6E5A2399-AE2C-48BC-BFAB-E7B5CA34ACB0}" type="pres">
      <dgm:prSet presAssocID="{4DDF6118-9078-4A53-BDC8-2DB3D2B1F88C}" presName="composite" presStyleCnt="0"/>
      <dgm:spPr/>
    </dgm:pt>
    <dgm:pt modelId="{5FD10DD7-B479-4167-821C-2A2495925AAC}" type="pres">
      <dgm:prSet presAssocID="{4DDF6118-9078-4A53-BDC8-2DB3D2B1F88C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650587-86A5-4DB7-ADB9-CD96D19C1A0C}" type="pres">
      <dgm:prSet presAssocID="{4DDF6118-9078-4A53-BDC8-2DB3D2B1F88C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25D839-C2E1-4922-BC59-83C29821BDD0}" type="presOf" srcId="{B8034D8B-5B50-4AF0-A9FD-0A964E10161C}" destId="{4E5CAF34-90E7-4C91-838B-40B91E1E2BB8}" srcOrd="0" destOrd="0" presId="urn:microsoft.com/office/officeart/2005/8/layout/chevron2"/>
    <dgm:cxn modelId="{3DDB71E0-101A-4F88-9217-55DB28AFCDB9}" type="presOf" srcId="{3AC9E90D-9B22-40D9-BBC2-098DD3F11BEF}" destId="{EB650587-86A5-4DB7-ADB9-CD96D19C1A0C}" srcOrd="0" destOrd="0" presId="urn:microsoft.com/office/officeart/2005/8/layout/chevron2"/>
    <dgm:cxn modelId="{6CCF70BE-7922-41B8-995C-E5FCB7B45F13}" srcId="{CC114A7C-BF36-4F9A-977C-843BBEC4373A}" destId="{4DDF6118-9078-4A53-BDC8-2DB3D2B1F88C}" srcOrd="1" destOrd="0" parTransId="{747C39AD-A994-44A9-A40A-0D55CC7FEB98}" sibTransId="{40C3B97C-1206-4DCC-B8BD-E456AAD4E2C0}"/>
    <dgm:cxn modelId="{DCBC6570-DEC8-4AA1-8442-4B5D69FA251C}" srcId="{CC114A7C-BF36-4F9A-977C-843BBEC4373A}" destId="{B8034D8B-5B50-4AF0-A9FD-0A964E10161C}" srcOrd="0" destOrd="0" parTransId="{5A0429EA-D2DF-4F53-BA9A-E563840EEF9B}" sibTransId="{5CA5239F-39E4-4C20-BCD1-F600BE3CD230}"/>
    <dgm:cxn modelId="{782AF5FC-E07B-4AD5-9E97-BD50D095F42C}" type="presOf" srcId="{CC114A7C-BF36-4F9A-977C-843BBEC4373A}" destId="{21B57C8E-184D-4E10-86BB-1B05AD0D292D}" srcOrd="0" destOrd="0" presId="urn:microsoft.com/office/officeart/2005/8/layout/chevron2"/>
    <dgm:cxn modelId="{A4E5E132-CB26-48D5-8261-A968C84875AB}" srcId="{B8034D8B-5B50-4AF0-A9FD-0A964E10161C}" destId="{9BFD73A7-B91E-4382-816F-C42F86E097CD}" srcOrd="0" destOrd="0" parTransId="{F9FD0A05-E83D-4086-9241-6F3FD5AD2E63}" sibTransId="{367A5B22-55D4-495F-8F85-D37C4D2FA925}"/>
    <dgm:cxn modelId="{E7357FE1-C082-4C5A-B510-41DFCE6492F9}" type="presOf" srcId="{9BFD73A7-B91E-4382-816F-C42F86E097CD}" destId="{F0866375-BCF0-41E2-B3F6-57C81724160B}" srcOrd="0" destOrd="0" presId="urn:microsoft.com/office/officeart/2005/8/layout/chevron2"/>
    <dgm:cxn modelId="{CADD87D5-6595-445E-8DD5-F4AB253CA66D}" srcId="{4DDF6118-9078-4A53-BDC8-2DB3D2B1F88C}" destId="{3AC9E90D-9B22-40D9-BBC2-098DD3F11BEF}" srcOrd="0" destOrd="0" parTransId="{ED9FF7A9-9275-4A3D-91C2-644E53A3E1B8}" sibTransId="{57CF4F0D-2230-4CE3-B596-AB637EF69159}"/>
    <dgm:cxn modelId="{276CCF2F-6B80-4BF4-A510-0BE7E97EA4FE}" type="presOf" srcId="{4DDF6118-9078-4A53-BDC8-2DB3D2B1F88C}" destId="{5FD10DD7-B479-4167-821C-2A2495925AAC}" srcOrd="0" destOrd="0" presId="urn:microsoft.com/office/officeart/2005/8/layout/chevron2"/>
    <dgm:cxn modelId="{98564C04-E9B0-4742-9A79-56FA5C613A17}" type="presParOf" srcId="{21B57C8E-184D-4E10-86BB-1B05AD0D292D}" destId="{45859138-6EF9-4C1F-B05B-1E89346673D0}" srcOrd="0" destOrd="0" presId="urn:microsoft.com/office/officeart/2005/8/layout/chevron2"/>
    <dgm:cxn modelId="{C1C5E98B-F659-4A32-AA8D-D2F497CF926A}" type="presParOf" srcId="{45859138-6EF9-4C1F-B05B-1E89346673D0}" destId="{4E5CAF34-90E7-4C91-838B-40B91E1E2BB8}" srcOrd="0" destOrd="0" presId="urn:microsoft.com/office/officeart/2005/8/layout/chevron2"/>
    <dgm:cxn modelId="{06458F02-9C71-4CF8-A253-200DFDD244D2}" type="presParOf" srcId="{45859138-6EF9-4C1F-B05B-1E89346673D0}" destId="{F0866375-BCF0-41E2-B3F6-57C81724160B}" srcOrd="1" destOrd="0" presId="urn:microsoft.com/office/officeart/2005/8/layout/chevron2"/>
    <dgm:cxn modelId="{3B295A9B-1569-4BED-8FDA-7AF8E50F4C6A}" type="presParOf" srcId="{21B57C8E-184D-4E10-86BB-1B05AD0D292D}" destId="{848C5EA5-A2AE-4ED4-8D35-CB8D89DB5357}" srcOrd="1" destOrd="0" presId="urn:microsoft.com/office/officeart/2005/8/layout/chevron2"/>
    <dgm:cxn modelId="{201AB07E-4906-4DBE-990F-117285992CE4}" type="presParOf" srcId="{21B57C8E-184D-4E10-86BB-1B05AD0D292D}" destId="{6E5A2399-AE2C-48BC-BFAB-E7B5CA34ACB0}" srcOrd="2" destOrd="0" presId="urn:microsoft.com/office/officeart/2005/8/layout/chevron2"/>
    <dgm:cxn modelId="{813558E9-6975-4952-98F8-5D81E7DA109C}" type="presParOf" srcId="{6E5A2399-AE2C-48BC-BFAB-E7B5CA34ACB0}" destId="{5FD10DD7-B479-4167-821C-2A2495925AAC}" srcOrd="0" destOrd="0" presId="urn:microsoft.com/office/officeart/2005/8/layout/chevron2"/>
    <dgm:cxn modelId="{80C33700-7261-4E24-A9A7-614A3F38F956}" type="presParOf" srcId="{6E5A2399-AE2C-48BC-BFAB-E7B5CA34ACB0}" destId="{EB650587-86A5-4DB7-ADB9-CD96D19C1A0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5CAF34-90E7-4C91-838B-40B91E1E2BB8}">
      <dsp:nvSpPr>
        <dsp:cNvPr id="0" name=""/>
        <dsp:cNvSpPr/>
      </dsp:nvSpPr>
      <dsp:spPr>
        <a:xfrm rot="5400000">
          <a:off x="-325912" y="328357"/>
          <a:ext cx="2172751" cy="15209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>
              <a:latin typeface="Arial" panose="020B0604020202020204" pitchFamily="34" charset="0"/>
              <a:cs typeface="Arial" panose="020B0604020202020204" pitchFamily="34" charset="0"/>
            </a:rPr>
            <a:t>In Sample</a:t>
          </a:r>
        </a:p>
      </dsp:txBody>
      <dsp:txXfrm rot="-5400000">
        <a:off x="2" y="762907"/>
        <a:ext cx="1520925" cy="651826"/>
      </dsp:txXfrm>
    </dsp:sp>
    <dsp:sp modelId="{F0866375-BCF0-41E2-B3F6-57C81724160B}">
      <dsp:nvSpPr>
        <dsp:cNvPr id="0" name=""/>
        <dsp:cNvSpPr/>
      </dsp:nvSpPr>
      <dsp:spPr>
        <a:xfrm rot="5400000">
          <a:off x="4281341" y="-2760415"/>
          <a:ext cx="1413030" cy="69338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>
              <a:latin typeface="Arial" panose="020B0604020202020204" pitchFamily="34" charset="0"/>
              <a:cs typeface="Arial" panose="020B0604020202020204" pitchFamily="34" charset="0"/>
            </a:rPr>
            <a:t>January 2007 to August 2015</a:t>
          </a:r>
        </a:p>
      </dsp:txBody>
      <dsp:txXfrm rot="-5400000">
        <a:off x="1520925" y="68979"/>
        <a:ext cx="6864884" cy="1275074"/>
      </dsp:txXfrm>
    </dsp:sp>
    <dsp:sp modelId="{5FD10DD7-B479-4167-821C-2A2495925AAC}">
      <dsp:nvSpPr>
        <dsp:cNvPr id="0" name=""/>
        <dsp:cNvSpPr/>
      </dsp:nvSpPr>
      <dsp:spPr>
        <a:xfrm rot="5400000">
          <a:off x="-325912" y="2214716"/>
          <a:ext cx="2172751" cy="15209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>
              <a:latin typeface="Arial" panose="020B0604020202020204" pitchFamily="34" charset="0"/>
              <a:cs typeface="Arial" panose="020B0604020202020204" pitchFamily="34" charset="0"/>
            </a:rPr>
            <a:t>Out of Sample</a:t>
          </a:r>
        </a:p>
      </dsp:txBody>
      <dsp:txXfrm rot="-5400000">
        <a:off x="2" y="2649266"/>
        <a:ext cx="1520925" cy="651826"/>
      </dsp:txXfrm>
    </dsp:sp>
    <dsp:sp modelId="{EB650587-86A5-4DB7-ADB9-CD96D19C1A0C}">
      <dsp:nvSpPr>
        <dsp:cNvPr id="0" name=""/>
        <dsp:cNvSpPr/>
      </dsp:nvSpPr>
      <dsp:spPr>
        <a:xfrm rot="5400000">
          <a:off x="4281712" y="-871983"/>
          <a:ext cx="1412288" cy="69338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>
              <a:latin typeface="Arial" panose="020B0604020202020204" pitchFamily="34" charset="0"/>
              <a:cs typeface="Arial" panose="020B0604020202020204" pitchFamily="34" charset="0"/>
            </a:rPr>
            <a:t>September 2015 to July 2016 </a:t>
          </a:r>
        </a:p>
      </dsp:txBody>
      <dsp:txXfrm rot="-5400000">
        <a:off x="1520925" y="1957746"/>
        <a:ext cx="6864920" cy="1274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47F8B-C2FC-9540-A0E0-B106EE612B16}" type="datetimeFigureOut">
              <a:rPr lang="en-US" smtClean="0"/>
              <a:t>12/5/16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08B52-F97A-2D40-B706-CEC41B3749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28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AC1A9B-BDAC-6A46-B8D4-E37AE0BBC95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6AC2A-E969-3C46-9ED8-B46D40C5E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2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/>
              <a:t>Market timing was</a:t>
            </a:r>
            <a:r>
              <a:rPr lang="en-US" strike="sngStrike" baseline="0" dirty="0"/>
              <a:t> considered to impossible in the earliest literatures but with recent abundance of data at varying frequencies</a:t>
            </a:r>
          </a:p>
          <a:p>
            <a:r>
              <a:rPr lang="en-US" strike="noStrike" baseline="0" dirty="0"/>
              <a:t>VRP is not directly observable</a:t>
            </a:r>
            <a:endParaRPr lang="en-US" strike="no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6AC2A-E969-3C46-9ED8-B46D40C5E6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16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RV t+1 --&gt;</a:t>
            </a:r>
            <a:r>
              <a:rPr lang="en-US" baseline="0" dirty="0"/>
              <a:t> reduced form time series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6AC2A-E969-3C46-9ED8-B46D40C5E6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52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gi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D68B6-7B24-6146-BD9E-412DC96CF56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06DB-9488-D04D-BDD1-A7C9D84C457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99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rgbClr val="1B8BD5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18199" y="4401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23681" y="4406900"/>
            <a:ext cx="7666919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66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11D7-C283-8E4B-AB2F-B2B17B0FC9BC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DDD2-D94C-1147-A389-2CD6A7EEF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11D7-C283-8E4B-AB2F-B2B17B0FC9BC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DDD2-D94C-1147-A389-2CD6A7EEF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4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11D7-C283-8E4B-AB2F-B2B17B0FC9BC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DDD2-D94C-1147-A389-2CD6A7EEF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1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11D7-C283-8E4B-AB2F-B2B17B0FC9BC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DDD2-D94C-1147-A389-2CD6A7EEF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9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Trebuchet M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D68B6-7B24-6146-BD9E-412DC96CF56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06DB-9488-D04D-BDD1-A7C9D84C4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D68B6-7B24-6146-BD9E-412DC96CF56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06DB-9488-D04D-BDD1-A7C9D84C4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2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D68B6-7B24-6146-BD9E-412DC96CF56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06DB-9488-D04D-BDD1-A7C9D84C4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8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D68B6-7B24-6146-BD9E-412DC96CF56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06DB-9488-D04D-BDD1-A7C9D84C4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9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D68B6-7B24-6146-BD9E-412DC96CF56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06DB-9488-D04D-BDD1-A7C9D84C4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1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D68B6-7B24-6146-BD9E-412DC96CF56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06DB-9488-D04D-BDD1-A7C9D84C4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D68B6-7B24-6146-BD9E-412DC96CF56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06DB-9488-D04D-BDD1-A7C9D84C4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6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D68B6-7B24-6146-BD9E-412DC96CF56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06DB-9488-D04D-BDD1-A7C9D84C4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7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D68B6-7B24-6146-BD9E-412DC96CF56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06DB-9488-D04D-BDD1-A7C9D84C4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2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D68B6-7B24-6146-BD9E-412DC96CF56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06DB-9488-D04D-BDD1-A7C9D84C4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4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3524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1899" y="-205952"/>
            <a:ext cx="8229600" cy="1143000"/>
          </a:xfrm>
        </p:spPr>
        <p:txBody>
          <a:bodyPr>
            <a:normAutofit/>
          </a:bodyPr>
          <a:lstStyle>
            <a:lvl1pPr algn="l">
              <a:defRPr sz="2000">
                <a:solidFill>
                  <a:schemeClr val="tx2">
                    <a:lumMod val="50000"/>
                  </a:schemeClr>
                </a:solidFill>
                <a:effectLst/>
                <a:latin typeface="Whitney-Boo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D68B6-7B24-6146-BD9E-412DC96CF560}" type="datetimeFigureOut">
              <a:rPr lang="en-US" smtClean="0"/>
              <a:pPr/>
              <a:t>12/5/16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06DB-9488-D04D-BDD1-A7C9D84C4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53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LosAngelesPowerpointBkgrd4-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" name="Picture 12" descr="ShanghaiBand3.psd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96721"/>
            <a:ext cx="7113120" cy="435999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02968" y="5520257"/>
            <a:ext cx="1678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3AA00"/>
                </a:solidFill>
                <a:latin typeface="Arial"/>
                <a:ea typeface="Arial" charset="0"/>
                <a:cs typeface="Arial"/>
                <a:sym typeface="Arial" charset="0"/>
              </a:rPr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1174" y="510310"/>
            <a:ext cx="5375625" cy="2165983"/>
          </a:xfrm>
        </p:spPr>
        <p:txBody>
          <a:bodyPr anchor="t" anchorCtr="0"/>
          <a:lstStyle>
            <a:lvl1pPr algn="l">
              <a:defRPr baseline="0">
                <a:solidFill>
                  <a:schemeClr val="bg1"/>
                </a:solidFill>
                <a:latin typeface="Whitney-Boo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1086444" y="2810314"/>
            <a:ext cx="3264685" cy="4813070"/>
          </a:xfrm>
        </p:spPr>
        <p:txBody>
          <a:bodyPr vert="eaVert" anchor="t" anchorCtr="0"/>
          <a:lstStyle>
            <a:lvl1pPr>
              <a:defRPr baseline="0">
                <a:latin typeface="Whitney-Book"/>
              </a:defRPr>
            </a:lvl1pPr>
            <a:lvl2pPr>
              <a:defRPr baseline="0">
                <a:latin typeface="Whitney-Book"/>
              </a:defRPr>
            </a:lvl2pPr>
            <a:lvl3pPr>
              <a:defRPr baseline="0">
                <a:latin typeface="Whitney-Book"/>
              </a:defRPr>
            </a:lvl3pPr>
            <a:lvl4pPr>
              <a:defRPr baseline="0">
                <a:latin typeface="Whitney-Book"/>
              </a:defRPr>
            </a:lvl4pPr>
            <a:lvl5pPr>
              <a:defRPr baseline="0">
                <a:latin typeface="Whitney-Book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D68B6-7B24-6146-BD9E-412DC96CF56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06DB-9488-D04D-BDD1-A7C9D84C4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808"/>
            <a:ext cx="9144000" cy="6858000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2544897" y="1421143"/>
            <a:ext cx="3726791" cy="5851525"/>
          </a:xfrm>
        </p:spPr>
        <p:txBody>
          <a:bodyPr vert="eaVert"/>
          <a:lstStyle>
            <a:lvl1pPr>
              <a:defRPr>
                <a:latin typeface="Whitney-Medium"/>
              </a:defRPr>
            </a:lvl1pPr>
            <a:lvl2pPr>
              <a:defRPr>
                <a:latin typeface="Whitney-Medium"/>
              </a:defRPr>
            </a:lvl2pPr>
            <a:lvl3pPr>
              <a:defRPr>
                <a:latin typeface="Whitney-Medium"/>
              </a:defRPr>
            </a:lvl3pPr>
            <a:lvl4pPr>
              <a:defRPr>
                <a:latin typeface="Whitney-Medium"/>
              </a:defRPr>
            </a:lvl4pPr>
            <a:lvl5pPr>
              <a:defRPr>
                <a:latin typeface="Whitney-Medium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D68B6-7B24-6146-BD9E-412DC96CF56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06DB-9488-D04D-BDD1-A7C9D84C457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16200000">
            <a:off x="3349120" y="-2112771"/>
            <a:ext cx="1288485" cy="7072320"/>
          </a:xfrm>
        </p:spPr>
        <p:txBody>
          <a:bodyPr vert="eaVert">
            <a:normAutofit/>
          </a:bodyPr>
          <a:lstStyle>
            <a:lvl1pPr>
              <a:defRPr sz="2800">
                <a:latin typeface="Whitney-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140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tudentsPPT_Bkgr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D68B6-7B24-6146-BD9E-412DC96CF560}" type="datetimeFigureOut">
              <a:rPr lang="en-US" smtClean="0"/>
              <a:pPr/>
              <a:t>12/5/16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06DB-9488-D04D-BDD1-A7C9D84C4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-2336800" y="-1741532"/>
            <a:ext cx="16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ShanghaiBand-85%.psd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3576826" y="3220175"/>
            <a:ext cx="5789714" cy="4036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1377" y="3762481"/>
            <a:ext cx="3572624" cy="1349484"/>
          </a:xfrm>
        </p:spPr>
        <p:txBody>
          <a:bodyPr>
            <a:normAutofit/>
          </a:bodyPr>
          <a:lstStyle>
            <a:lvl1pPr algn="l">
              <a:defRPr sz="2000" b="0" i="0">
                <a:solidFill>
                  <a:schemeClr val="bg1"/>
                </a:solidFill>
                <a:latin typeface="Whitney Boo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985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D68B6-7B24-6146-BD9E-412DC96CF560}" type="datetimeFigureOut">
              <a:rPr lang="en-US" smtClean="0"/>
              <a:pPr/>
              <a:t>12/5/16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206DB-9488-D04D-BDD1-A7C9D84C4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-2336800" y="-1741532"/>
            <a:ext cx="16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2013UCLAAndersonTITN_ppt4-3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9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11D7-C283-8E4B-AB2F-B2B17B0FC9BC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DDD2-D94C-1147-A389-2CD6A7EEF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2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11D7-C283-8E4B-AB2F-B2B17B0FC9BC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DDD2-D94C-1147-A389-2CD6A7EEF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7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>
            <a:noAutofit/>
          </a:bodyPr>
          <a:lstStyle>
            <a:lvl1pPr algn="l">
              <a:defRPr sz="32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11D7-C283-8E4B-AB2F-B2B17B0FC9BC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DDD2-D94C-1147-A389-2CD6A7EEF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5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11D7-C283-8E4B-AB2F-B2B17B0FC9BC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DDD2-D94C-1147-A389-2CD6A7EEF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1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11D7-C283-8E4B-AB2F-B2B17B0FC9BC}" type="datetimeFigureOut">
              <a:rPr lang="en-US" smtClean="0"/>
              <a:t>12/5/16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DDD2-D94C-1147-A389-2CD6A7EEF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4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11D7-C283-8E4B-AB2F-B2B17B0FC9BC}" type="datetimeFigureOut">
              <a:rPr lang="en-US" smtClean="0"/>
              <a:t>12/5/16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DDD2-D94C-1147-A389-2CD6A7EEF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3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111D7-C283-8E4B-AB2F-B2B17B0FC9BC}" type="datetimeFigureOut">
              <a:rPr lang="en-US" smtClean="0"/>
              <a:t>12/5/16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4DDD2-D94C-1147-A389-2CD6A7EEF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gif"/><Relationship Id="rId5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3" Type="http://schemas.openxmlformats.org/officeDocument/2006/relationships/image" Target="../media/image3.jpeg"/><Relationship Id="rId14" Type="http://schemas.openxmlformats.org/officeDocument/2006/relationships/image" Target="../media/image4.gif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6" Type="http://schemas.openxmlformats.org/officeDocument/2006/relationships/image" Target="../media/image4.gif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013UCLAAndersonLogoScreen4-3.gi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86049" y="5935664"/>
            <a:ext cx="1973580" cy="381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297" y="1417639"/>
            <a:ext cx="7934131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03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kern="900" spc="400">
                <a:solidFill>
                  <a:schemeClr val="bg1"/>
                </a:solidFill>
                <a:latin typeface=""/>
              </a:defRPr>
            </a:lvl1pPr>
          </a:lstStyle>
          <a:p>
            <a:fld id="{BF8D68B6-7B24-6146-BD9E-412DC96CF560}" type="datetimeFigureOut">
              <a:rPr lang="en-US" smtClean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1" i="0" kern="800" cap="all" spc="3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23295" y="649033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30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</a:defRPr>
            </a:lvl1pPr>
          </a:lstStyle>
          <a:p>
            <a:fld id="{0F3206DB-9488-D04D-BDD1-A7C9D84C4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648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5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3000" b="0" i="0" kern="1200" cap="all" spc="400">
          <a:solidFill>
            <a:schemeClr val="bg1"/>
          </a:solidFill>
          <a:latin typeface="Whitney Book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Clr>
          <a:srgbClr val="1B8BD5"/>
        </a:buClr>
        <a:buFontTx/>
        <a:buNone/>
        <a:defRPr sz="3200" kern="1100" spc="50" normalizeH="0" baseline="0">
          <a:solidFill>
            <a:schemeClr val="tx2">
              <a:lumMod val="75000"/>
            </a:schemeClr>
          </a:solidFill>
          <a:latin typeface="Whitney-Book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Clr>
          <a:srgbClr val="1B8BD5"/>
        </a:buClr>
        <a:buFontTx/>
        <a:buNone/>
        <a:defRPr sz="2800" kern="1100" spc="50" normalizeH="0" baseline="0">
          <a:solidFill>
            <a:schemeClr val="tx2">
              <a:lumMod val="75000"/>
            </a:schemeClr>
          </a:solidFill>
          <a:latin typeface="Whitney-Book"/>
          <a:ea typeface="+mn-ea"/>
          <a:cs typeface="+mn-cs"/>
        </a:defRPr>
      </a:lvl2pPr>
      <a:lvl3pPr marL="914400" indent="0" algn="l" defTabSz="457200" rtl="0" eaLnBrk="1" latinLnBrk="0" hangingPunct="1">
        <a:spcBef>
          <a:spcPct val="20000"/>
        </a:spcBef>
        <a:buClr>
          <a:srgbClr val="1B8BD5"/>
        </a:buClr>
        <a:buFontTx/>
        <a:buNone/>
        <a:defRPr sz="2400" kern="1100" spc="50" normalizeH="0" baseline="0">
          <a:solidFill>
            <a:schemeClr val="tx2">
              <a:lumMod val="75000"/>
            </a:schemeClr>
          </a:solidFill>
          <a:latin typeface="Whitney-Book"/>
          <a:ea typeface="+mn-ea"/>
          <a:cs typeface="+mn-cs"/>
        </a:defRPr>
      </a:lvl3pPr>
      <a:lvl4pPr marL="1371600" indent="0" algn="l" defTabSz="457200" rtl="0" eaLnBrk="1" latinLnBrk="0" hangingPunct="1">
        <a:spcBef>
          <a:spcPct val="20000"/>
        </a:spcBef>
        <a:buClr>
          <a:srgbClr val="1B8BD5"/>
        </a:buClr>
        <a:buFontTx/>
        <a:buNone/>
        <a:defRPr sz="2000" kern="1100" spc="50" normalizeH="0" baseline="0">
          <a:solidFill>
            <a:schemeClr val="tx2">
              <a:lumMod val="75000"/>
            </a:schemeClr>
          </a:solidFill>
          <a:latin typeface="Whitney-Book"/>
          <a:ea typeface="+mn-ea"/>
          <a:cs typeface="+mn-cs"/>
        </a:defRPr>
      </a:lvl4pPr>
      <a:lvl5pPr marL="1828800" indent="0" algn="l" defTabSz="457200" rtl="0" eaLnBrk="1" latinLnBrk="0" hangingPunct="1">
        <a:spcBef>
          <a:spcPct val="20000"/>
        </a:spcBef>
        <a:buClr>
          <a:srgbClr val="1B8BD5"/>
        </a:buClr>
        <a:buFontTx/>
        <a:buNone/>
        <a:defRPr sz="2000" kern="1100" spc="50" normalizeH="0" baseline="0">
          <a:solidFill>
            <a:schemeClr val="tx2">
              <a:lumMod val="75000"/>
            </a:schemeClr>
          </a:solidFill>
          <a:latin typeface="Whitney-Book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0698" y="0"/>
            <a:ext cx="9954698" cy="478231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30" y="1600201"/>
            <a:ext cx="783632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111D7-C283-8E4B-AB2F-B2B17B0FC9BC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4DDD2-D94C-1147-A389-2CD6A7EEF18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ndersonLogo_TITN.gif"/>
          <p:cNvPicPr>
            <a:picLocks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5668" y="6197715"/>
            <a:ext cx="2194560" cy="43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2800" kern="1200" cap="all" spc="400">
          <a:solidFill>
            <a:schemeClr val="tx2">
              <a:lumMod val="50000"/>
            </a:schemeClr>
          </a:solidFill>
          <a:latin typeface="Whitney-Medium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Font typeface="Lucida Grande"/>
        <a:buChar char="»"/>
        <a:defRPr sz="2600" kern="1200" spc="200">
          <a:solidFill>
            <a:schemeClr val="tx2">
              <a:lumMod val="75000"/>
            </a:schemeClr>
          </a:solidFill>
          <a:latin typeface="Whitney-Medium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Font typeface="Lucida Grande"/>
        <a:buChar char="»"/>
        <a:defRPr sz="2600" kern="1200" spc="200">
          <a:solidFill>
            <a:schemeClr val="tx2">
              <a:lumMod val="75000"/>
            </a:schemeClr>
          </a:solidFill>
          <a:latin typeface="Whitney-Medium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Font typeface="Lucida Grande"/>
        <a:buChar char="»"/>
        <a:defRPr sz="2600" kern="1200" spc="200">
          <a:solidFill>
            <a:schemeClr val="tx2">
              <a:lumMod val="75000"/>
            </a:schemeClr>
          </a:solidFill>
          <a:latin typeface="Whitney-Medium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Font typeface="Lucida Grande"/>
        <a:buChar char="»"/>
        <a:defRPr sz="2600" kern="1200" spc="200">
          <a:solidFill>
            <a:schemeClr val="tx2">
              <a:lumMod val="75000"/>
            </a:schemeClr>
          </a:solidFill>
          <a:latin typeface="Whitney-Medium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Font typeface="Lucida Grande"/>
        <a:buChar char="»"/>
        <a:defRPr sz="2600" kern="1200" spc="200">
          <a:solidFill>
            <a:schemeClr val="tx2">
              <a:lumMod val="75000"/>
            </a:schemeClr>
          </a:solidFill>
          <a:latin typeface="Whitney-Medium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ndersonLogo_TITN.gif"/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045" y="6073371"/>
            <a:ext cx="2194560" cy="42291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721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998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4645" y="648406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kern="800" spc="40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</a:defRPr>
            </a:lvl1pPr>
          </a:lstStyle>
          <a:p>
            <a:fld id="{BF8D68B6-7B24-6146-BD9E-412DC96CF560}" type="datetimeFigureOut">
              <a:rPr lang="en-US" smtClean="0"/>
              <a:pPr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1" i="0" kern="800" cap="all" spc="3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23295" y="649033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300">
                <a:solidFill>
                  <a:schemeClr val="tx1">
                    <a:lumMod val="65000"/>
                    <a:lumOff val="35000"/>
                  </a:schemeClr>
                </a:solidFill>
                <a:latin typeface="Trebuchet MS"/>
              </a:defRPr>
            </a:lvl1pPr>
          </a:lstStyle>
          <a:p>
            <a:fld id="{0F3206DB-9488-D04D-BDD1-A7C9D84C4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7" r:id="rId10"/>
    <p:sldLayoutId id="2147483734" r:id="rId11"/>
    <p:sldLayoutId id="2147483735" r:id="rId12"/>
    <p:sldLayoutId id="2147483738" r:id="rId13"/>
    <p:sldLayoutId id="2147483768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3000" kern="1200" cap="all" spc="200">
          <a:solidFill>
            <a:schemeClr val="tx2">
              <a:lumMod val="50000"/>
            </a:schemeClr>
          </a:solidFill>
          <a:latin typeface="Whitney-Medium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1B8BD5"/>
        </a:buClr>
        <a:buFont typeface="Lucida Grande"/>
        <a:buChar char="»"/>
        <a:defRPr sz="2800" kern="1100" spc="50" normalizeH="0" baseline="0">
          <a:solidFill>
            <a:schemeClr val="tx2">
              <a:lumMod val="75000"/>
            </a:schemeClr>
          </a:solidFill>
          <a:latin typeface="Whitney-Book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1B8BD5"/>
        </a:buClr>
        <a:buFont typeface="Lucida Grande"/>
        <a:buChar char="»"/>
        <a:defRPr sz="2600" kern="1100" spc="50" normalizeH="0" baseline="0">
          <a:solidFill>
            <a:schemeClr val="tx2">
              <a:lumMod val="75000"/>
            </a:schemeClr>
          </a:solidFill>
          <a:latin typeface="Whitney-Book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1B8BD5"/>
        </a:buClr>
        <a:buFont typeface="Lucida Grande"/>
        <a:buChar char="»"/>
        <a:defRPr sz="2200" kern="1100" spc="50" normalizeH="0" baseline="0">
          <a:solidFill>
            <a:schemeClr val="tx2">
              <a:lumMod val="75000"/>
            </a:schemeClr>
          </a:solidFill>
          <a:latin typeface="Whitney-Book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1B8BD5"/>
        </a:buClr>
        <a:buFont typeface="Lucida Grande"/>
        <a:buChar char="»"/>
        <a:defRPr sz="2000" kern="1100" spc="50" normalizeH="0" baseline="0">
          <a:solidFill>
            <a:schemeClr val="tx2">
              <a:lumMod val="75000"/>
            </a:schemeClr>
          </a:solidFill>
          <a:latin typeface="Whitney-Book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1B8BD5"/>
        </a:buClr>
        <a:buFont typeface="Lucida Grande"/>
        <a:buChar char="»"/>
        <a:defRPr sz="2000" kern="1100" spc="50" normalizeH="0" baseline="0">
          <a:solidFill>
            <a:schemeClr val="tx2">
              <a:lumMod val="75000"/>
            </a:schemeClr>
          </a:solidFill>
          <a:latin typeface="Whitney-Book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0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jpg"/><Relationship Id="rId3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Relationship Id="rId3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emf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png"/><Relationship Id="rId3" Type="http://schemas.openxmlformats.org/officeDocument/2006/relationships/image" Target="../media/image2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Relationship Id="rId3" Type="http://schemas.openxmlformats.org/officeDocument/2006/relationships/image" Target="../media/image2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emf"/><Relationship Id="rId3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emf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emf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png"/><Relationship Id="rId3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4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15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20" Type="http://schemas.openxmlformats.org/officeDocument/2006/relationships/tags" Target="../tags/tag20.xml"/><Relationship Id="rId21" Type="http://schemas.openxmlformats.org/officeDocument/2006/relationships/tags" Target="../tags/tag21.xml"/><Relationship Id="rId22" Type="http://schemas.openxmlformats.org/officeDocument/2006/relationships/tags" Target="../tags/tag22.xml"/><Relationship Id="rId23" Type="http://schemas.openxmlformats.org/officeDocument/2006/relationships/tags" Target="../tags/tag23.xml"/><Relationship Id="rId24" Type="http://schemas.openxmlformats.org/officeDocument/2006/relationships/tags" Target="../tags/tag24.xml"/><Relationship Id="rId25" Type="http://schemas.openxmlformats.org/officeDocument/2006/relationships/slideLayout" Target="../slideLayouts/slideLayout15.xml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tags" Target="../tags/tag19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5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99" y="2899506"/>
            <a:ext cx="7772400" cy="2934687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Advisor</a:t>
            </a:r>
            <a:r>
              <a:rPr lang="en-US" sz="2000" dirty="0">
                <a:solidFill>
                  <a:schemeClr val="bg1"/>
                </a:solidFill>
              </a:rPr>
              <a:t>: Professor </a:t>
            </a:r>
            <a:r>
              <a:rPr lang="en-US" sz="2000" dirty="0" err="1">
                <a:solidFill>
                  <a:schemeClr val="bg1"/>
                </a:solidFill>
              </a:rPr>
              <a:t>Levon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Goukasian</a:t>
            </a:r>
            <a:r>
              <a:rPr lang="en-US" sz="2000" dirty="0">
                <a:solidFill>
                  <a:schemeClr val="bg1"/>
                </a:solidFill>
              </a:rPr>
              <a:t>							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Company Contact: Elisabetta Basilico</a:t>
            </a:r>
            <a:r>
              <a:rPr lang="en-US" sz="2000" dirty="0"/>
              <a:t>																	</a:t>
            </a:r>
          </a:p>
          <a:p>
            <a:r>
              <a:rPr lang="en-US" sz="2000" dirty="0">
                <a:solidFill>
                  <a:schemeClr val="bg1"/>
                </a:solidFill>
              </a:rPr>
              <a:t>Team: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Luka Vidovic</a:t>
            </a:r>
          </a:p>
          <a:p>
            <a:r>
              <a:rPr lang="en-US" sz="2000" dirty="0">
                <a:solidFill>
                  <a:schemeClr val="bg1"/>
                </a:solidFill>
              </a:rPr>
              <a:t>Rajesh </a:t>
            </a:r>
            <a:r>
              <a:rPr lang="en-US" sz="2000" dirty="0" err="1">
                <a:solidFill>
                  <a:schemeClr val="bg1"/>
                </a:solidFill>
              </a:rPr>
              <a:t>Pothamsetty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Sandeep Reddy </a:t>
            </a:r>
            <a:r>
              <a:rPr lang="en-US" sz="2000" dirty="0" err="1">
                <a:solidFill>
                  <a:schemeClr val="bg1"/>
                </a:solidFill>
              </a:rPr>
              <a:t>Voruganti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Koushik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Boddireddy</a:t>
            </a: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/>
              <a:t>										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8155" y="513773"/>
            <a:ext cx="791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Finance Project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2886" y="1543667"/>
            <a:ext cx="70030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Improving TAA Signals for HOD Group</a:t>
            </a:r>
          </a:p>
        </p:txBody>
      </p:sp>
    </p:spTree>
    <p:extLst>
      <p:ext uri="{BB962C8B-B14F-4D97-AF65-F5344CB8AC3E}">
        <p14:creationId xmlns:p14="http://schemas.microsoft.com/office/powerpoint/2010/main" val="271810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Dual 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1916" y="1615592"/>
                <a:ext cx="78201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𝑫𝒖𝒂𝒍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𝑴𝒐𝒎𝒆𝒏𝒕𝒖𝒎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𝑨𝒃𝒔𝒐𝒍𝒖𝒕𝒆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𝑴𝒐𝒎𝒆𝒏𝒕𝒖𝒎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𝑹𝒆𝒍𝒂𝒕𝒊𝒗𝒆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𝑴𝒐𝒎𝒆𝒏𝒕𝒖𝒎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16" y="1615592"/>
                <a:ext cx="782016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1318550" y="3575528"/>
            <a:ext cx="6482602" cy="1972849"/>
            <a:chOff x="1451" y="2372"/>
            <a:chExt cx="3789" cy="1410"/>
          </a:xfrm>
          <a:solidFill>
            <a:schemeClr val="tx2">
              <a:lumMod val="50000"/>
            </a:schemeClr>
          </a:solidFill>
        </p:grpSpPr>
        <p:sp>
          <p:nvSpPr>
            <p:cNvPr id="7" name="Line 30"/>
            <p:cNvSpPr>
              <a:spLocks noChangeShapeType="1"/>
            </p:cNvSpPr>
            <p:nvPr/>
          </p:nvSpPr>
          <p:spPr bwMode="auto">
            <a:xfrm>
              <a:off x="2903" y="3676"/>
              <a:ext cx="1088" cy="0"/>
            </a:xfrm>
            <a:prstGeom prst="line">
              <a:avLst/>
            </a:prstGeom>
            <a:grpFill/>
            <a:ln w="9525">
              <a:solidFill>
                <a:schemeClr val="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" name="AutoShape 31"/>
            <p:cNvSpPr>
              <a:spLocks noChangeArrowheads="1"/>
            </p:cNvSpPr>
            <p:nvPr/>
          </p:nvSpPr>
          <p:spPr bwMode="auto">
            <a:xfrm rot="20460000">
              <a:off x="3387" y="3046"/>
              <a:ext cx="1352" cy="74"/>
            </a:xfrm>
            <a:prstGeom prst="roundRect">
              <a:avLst>
                <a:gd name="adj" fmla="val 40903"/>
              </a:avLst>
            </a:prstGeom>
            <a:grpFill/>
            <a:ln w="9525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9" name="AutoShape 32"/>
            <p:cNvSpPr>
              <a:spLocks noChangeArrowheads="1"/>
            </p:cNvSpPr>
            <p:nvPr/>
          </p:nvSpPr>
          <p:spPr bwMode="auto">
            <a:xfrm>
              <a:off x="2124" y="3267"/>
              <a:ext cx="1343" cy="74"/>
            </a:xfrm>
            <a:prstGeom prst="roundRect">
              <a:avLst>
                <a:gd name="adj" fmla="val 40903"/>
              </a:avLst>
            </a:prstGeom>
            <a:grpFill/>
            <a:ln w="9525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10" name="Freeform 33"/>
            <p:cNvSpPr>
              <a:spLocks/>
            </p:cNvSpPr>
            <p:nvPr/>
          </p:nvSpPr>
          <p:spPr bwMode="auto">
            <a:xfrm>
              <a:off x="1992" y="2999"/>
              <a:ext cx="203" cy="337"/>
            </a:xfrm>
            <a:custGeom>
              <a:avLst/>
              <a:gdLst/>
              <a:ahLst/>
              <a:cxnLst>
                <a:cxn ang="0">
                  <a:pos x="70" y="16"/>
                </a:cxn>
                <a:cxn ang="0">
                  <a:pos x="189" y="271"/>
                </a:cxn>
                <a:cxn ang="0">
                  <a:pos x="201" y="294"/>
                </a:cxn>
                <a:cxn ang="0">
                  <a:pos x="202" y="306"/>
                </a:cxn>
                <a:cxn ang="0">
                  <a:pos x="194" y="322"/>
                </a:cxn>
                <a:cxn ang="0">
                  <a:pos x="175" y="336"/>
                </a:cxn>
                <a:cxn ang="0">
                  <a:pos x="157" y="336"/>
                </a:cxn>
                <a:cxn ang="0">
                  <a:pos x="141" y="331"/>
                </a:cxn>
                <a:cxn ang="0">
                  <a:pos x="132" y="322"/>
                </a:cxn>
                <a:cxn ang="0">
                  <a:pos x="124" y="314"/>
                </a:cxn>
                <a:cxn ang="0">
                  <a:pos x="0" y="39"/>
                </a:cxn>
                <a:cxn ang="0">
                  <a:pos x="0" y="24"/>
                </a:cxn>
                <a:cxn ang="0">
                  <a:pos x="8" y="16"/>
                </a:cxn>
                <a:cxn ang="0">
                  <a:pos x="16" y="8"/>
                </a:cxn>
                <a:cxn ang="0">
                  <a:pos x="23" y="0"/>
                </a:cxn>
                <a:cxn ang="0">
                  <a:pos x="39" y="0"/>
                </a:cxn>
                <a:cxn ang="0">
                  <a:pos x="47" y="0"/>
                </a:cxn>
                <a:cxn ang="0">
                  <a:pos x="62" y="8"/>
                </a:cxn>
                <a:cxn ang="0">
                  <a:pos x="70" y="16"/>
                </a:cxn>
              </a:cxnLst>
              <a:rect l="0" t="0" r="r" b="b"/>
              <a:pathLst>
                <a:path w="203" h="337">
                  <a:moveTo>
                    <a:pt x="70" y="16"/>
                  </a:moveTo>
                  <a:lnTo>
                    <a:pt x="189" y="271"/>
                  </a:lnTo>
                  <a:lnTo>
                    <a:pt x="201" y="294"/>
                  </a:lnTo>
                  <a:lnTo>
                    <a:pt x="202" y="306"/>
                  </a:lnTo>
                  <a:lnTo>
                    <a:pt x="194" y="322"/>
                  </a:lnTo>
                  <a:lnTo>
                    <a:pt x="175" y="336"/>
                  </a:lnTo>
                  <a:lnTo>
                    <a:pt x="157" y="336"/>
                  </a:lnTo>
                  <a:lnTo>
                    <a:pt x="141" y="331"/>
                  </a:lnTo>
                  <a:lnTo>
                    <a:pt x="132" y="322"/>
                  </a:lnTo>
                  <a:lnTo>
                    <a:pt x="124" y="314"/>
                  </a:lnTo>
                  <a:lnTo>
                    <a:pt x="0" y="39"/>
                  </a:lnTo>
                  <a:lnTo>
                    <a:pt x="0" y="24"/>
                  </a:lnTo>
                  <a:lnTo>
                    <a:pt x="8" y="16"/>
                  </a:lnTo>
                  <a:lnTo>
                    <a:pt x="16" y="8"/>
                  </a:lnTo>
                  <a:lnTo>
                    <a:pt x="23" y="0"/>
                  </a:lnTo>
                  <a:lnTo>
                    <a:pt x="39" y="0"/>
                  </a:lnTo>
                  <a:lnTo>
                    <a:pt x="47" y="0"/>
                  </a:lnTo>
                  <a:lnTo>
                    <a:pt x="62" y="8"/>
                  </a:lnTo>
                  <a:lnTo>
                    <a:pt x="70" y="16"/>
                  </a:lnTo>
                </a:path>
              </a:pathLst>
            </a:custGeom>
            <a:grpFill/>
            <a:ln w="9525" cap="rnd" cmpd="sng">
              <a:solidFill>
                <a:schemeClr val="hlink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34"/>
            <p:cNvSpPr>
              <a:spLocks/>
            </p:cNvSpPr>
            <p:nvPr/>
          </p:nvSpPr>
          <p:spPr bwMode="auto">
            <a:xfrm>
              <a:off x="4626" y="2528"/>
              <a:ext cx="78" cy="366"/>
            </a:xfrm>
            <a:custGeom>
              <a:avLst/>
              <a:gdLst/>
              <a:ahLst/>
              <a:cxnLst>
                <a:cxn ang="0">
                  <a:pos x="0" y="316"/>
                </a:cxn>
                <a:cxn ang="0">
                  <a:pos x="0" y="47"/>
                </a:cxn>
                <a:cxn ang="0">
                  <a:pos x="9" y="24"/>
                </a:cxn>
                <a:cxn ang="0">
                  <a:pos x="17" y="8"/>
                </a:cxn>
                <a:cxn ang="0">
                  <a:pos x="24" y="0"/>
                </a:cxn>
                <a:cxn ang="0">
                  <a:pos x="39" y="0"/>
                </a:cxn>
                <a:cxn ang="0">
                  <a:pos x="61" y="8"/>
                </a:cxn>
                <a:cxn ang="0">
                  <a:pos x="69" y="16"/>
                </a:cxn>
                <a:cxn ang="0">
                  <a:pos x="76" y="24"/>
                </a:cxn>
                <a:cxn ang="0">
                  <a:pos x="76" y="39"/>
                </a:cxn>
                <a:cxn ang="0">
                  <a:pos x="77" y="316"/>
                </a:cxn>
                <a:cxn ang="0">
                  <a:pos x="77" y="344"/>
                </a:cxn>
                <a:cxn ang="0">
                  <a:pos x="71" y="356"/>
                </a:cxn>
                <a:cxn ang="0">
                  <a:pos x="60" y="362"/>
                </a:cxn>
                <a:cxn ang="0">
                  <a:pos x="50" y="365"/>
                </a:cxn>
                <a:cxn ang="0">
                  <a:pos x="35" y="365"/>
                </a:cxn>
                <a:cxn ang="0">
                  <a:pos x="24" y="364"/>
                </a:cxn>
                <a:cxn ang="0">
                  <a:pos x="15" y="361"/>
                </a:cxn>
                <a:cxn ang="0">
                  <a:pos x="9" y="356"/>
                </a:cxn>
                <a:cxn ang="0">
                  <a:pos x="2" y="343"/>
                </a:cxn>
                <a:cxn ang="0">
                  <a:pos x="0" y="316"/>
                </a:cxn>
              </a:cxnLst>
              <a:rect l="0" t="0" r="r" b="b"/>
              <a:pathLst>
                <a:path w="78" h="366">
                  <a:moveTo>
                    <a:pt x="0" y="316"/>
                  </a:moveTo>
                  <a:lnTo>
                    <a:pt x="0" y="47"/>
                  </a:lnTo>
                  <a:lnTo>
                    <a:pt x="9" y="24"/>
                  </a:lnTo>
                  <a:lnTo>
                    <a:pt x="17" y="8"/>
                  </a:lnTo>
                  <a:lnTo>
                    <a:pt x="24" y="0"/>
                  </a:lnTo>
                  <a:lnTo>
                    <a:pt x="39" y="0"/>
                  </a:lnTo>
                  <a:lnTo>
                    <a:pt x="61" y="8"/>
                  </a:lnTo>
                  <a:lnTo>
                    <a:pt x="69" y="16"/>
                  </a:lnTo>
                  <a:lnTo>
                    <a:pt x="76" y="24"/>
                  </a:lnTo>
                  <a:lnTo>
                    <a:pt x="76" y="39"/>
                  </a:lnTo>
                  <a:lnTo>
                    <a:pt x="77" y="316"/>
                  </a:lnTo>
                  <a:lnTo>
                    <a:pt x="77" y="344"/>
                  </a:lnTo>
                  <a:lnTo>
                    <a:pt x="71" y="356"/>
                  </a:lnTo>
                  <a:lnTo>
                    <a:pt x="60" y="362"/>
                  </a:lnTo>
                  <a:lnTo>
                    <a:pt x="50" y="365"/>
                  </a:lnTo>
                  <a:lnTo>
                    <a:pt x="35" y="365"/>
                  </a:lnTo>
                  <a:lnTo>
                    <a:pt x="24" y="364"/>
                  </a:lnTo>
                  <a:lnTo>
                    <a:pt x="15" y="361"/>
                  </a:lnTo>
                  <a:lnTo>
                    <a:pt x="9" y="356"/>
                  </a:lnTo>
                  <a:lnTo>
                    <a:pt x="2" y="343"/>
                  </a:lnTo>
                  <a:lnTo>
                    <a:pt x="0" y="316"/>
                  </a:lnTo>
                </a:path>
              </a:pathLst>
            </a:custGeom>
            <a:grpFill/>
            <a:ln w="9525" cap="rnd" cmpd="sng">
              <a:solidFill>
                <a:schemeClr val="hlink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35"/>
            <p:cNvSpPr>
              <a:spLocks/>
            </p:cNvSpPr>
            <p:nvPr/>
          </p:nvSpPr>
          <p:spPr bwMode="auto">
            <a:xfrm>
              <a:off x="3162" y="3445"/>
              <a:ext cx="876" cy="337"/>
            </a:xfrm>
            <a:custGeom>
              <a:avLst/>
              <a:gdLst/>
              <a:ahLst/>
              <a:cxnLst>
                <a:cxn ang="0">
                  <a:pos x="0" y="336"/>
                </a:cxn>
                <a:cxn ang="0">
                  <a:pos x="875" y="336"/>
                </a:cxn>
                <a:cxn ang="0">
                  <a:pos x="875" y="223"/>
                </a:cxn>
                <a:cxn ang="0">
                  <a:pos x="827" y="224"/>
                </a:cxn>
                <a:cxn ang="0">
                  <a:pos x="788" y="176"/>
                </a:cxn>
                <a:cxn ang="0">
                  <a:pos x="773" y="136"/>
                </a:cxn>
                <a:cxn ang="0">
                  <a:pos x="591" y="103"/>
                </a:cxn>
                <a:cxn ang="0">
                  <a:pos x="504" y="0"/>
                </a:cxn>
                <a:cxn ang="0">
                  <a:pos x="336" y="0"/>
                </a:cxn>
                <a:cxn ang="0">
                  <a:pos x="260" y="4"/>
                </a:cxn>
              </a:cxnLst>
              <a:rect l="0" t="0" r="r" b="b"/>
              <a:pathLst>
                <a:path w="876" h="337">
                  <a:moveTo>
                    <a:pt x="0" y="336"/>
                  </a:moveTo>
                  <a:lnTo>
                    <a:pt x="875" y="336"/>
                  </a:lnTo>
                  <a:lnTo>
                    <a:pt x="875" y="223"/>
                  </a:lnTo>
                  <a:lnTo>
                    <a:pt x="827" y="224"/>
                  </a:lnTo>
                  <a:lnTo>
                    <a:pt x="788" y="176"/>
                  </a:lnTo>
                  <a:lnTo>
                    <a:pt x="773" y="136"/>
                  </a:lnTo>
                  <a:lnTo>
                    <a:pt x="591" y="103"/>
                  </a:lnTo>
                  <a:lnTo>
                    <a:pt x="504" y="0"/>
                  </a:lnTo>
                  <a:lnTo>
                    <a:pt x="336" y="0"/>
                  </a:lnTo>
                  <a:lnTo>
                    <a:pt x="260" y="4"/>
                  </a:lnTo>
                </a:path>
              </a:pathLst>
            </a:custGeom>
            <a:grpFill/>
            <a:ln w="9525" cap="rnd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36"/>
            <p:cNvSpPr>
              <a:spLocks/>
            </p:cNvSpPr>
            <p:nvPr/>
          </p:nvSpPr>
          <p:spPr bwMode="auto">
            <a:xfrm>
              <a:off x="2866" y="3260"/>
              <a:ext cx="873" cy="521"/>
            </a:xfrm>
            <a:custGeom>
              <a:avLst/>
              <a:gdLst/>
              <a:ahLst/>
              <a:cxnLst>
                <a:cxn ang="0">
                  <a:pos x="872" y="520"/>
                </a:cxn>
                <a:cxn ang="0">
                  <a:pos x="0" y="520"/>
                </a:cxn>
                <a:cxn ang="0">
                  <a:pos x="0" y="406"/>
                </a:cxn>
                <a:cxn ang="0">
                  <a:pos x="47" y="406"/>
                </a:cxn>
                <a:cxn ang="0">
                  <a:pos x="86" y="362"/>
                </a:cxn>
                <a:cxn ang="0">
                  <a:pos x="104" y="316"/>
                </a:cxn>
                <a:cxn ang="0">
                  <a:pos x="274" y="291"/>
                </a:cxn>
                <a:cxn ang="0">
                  <a:pos x="370" y="186"/>
                </a:cxn>
                <a:cxn ang="0">
                  <a:pos x="530" y="186"/>
                </a:cxn>
                <a:cxn ang="0">
                  <a:pos x="530" y="84"/>
                </a:cxn>
                <a:cxn ang="0">
                  <a:pos x="544" y="67"/>
                </a:cxn>
                <a:cxn ang="0">
                  <a:pos x="544" y="22"/>
                </a:cxn>
                <a:cxn ang="0">
                  <a:pos x="578" y="0"/>
                </a:cxn>
                <a:cxn ang="0">
                  <a:pos x="613" y="18"/>
                </a:cxn>
                <a:cxn ang="0">
                  <a:pos x="613" y="69"/>
                </a:cxn>
                <a:cxn ang="0">
                  <a:pos x="629" y="84"/>
                </a:cxn>
                <a:cxn ang="0">
                  <a:pos x="629" y="183"/>
                </a:cxn>
                <a:cxn ang="0">
                  <a:pos x="638" y="185"/>
                </a:cxn>
              </a:cxnLst>
              <a:rect l="0" t="0" r="r" b="b"/>
              <a:pathLst>
                <a:path w="873" h="521">
                  <a:moveTo>
                    <a:pt x="872" y="520"/>
                  </a:moveTo>
                  <a:lnTo>
                    <a:pt x="0" y="520"/>
                  </a:lnTo>
                  <a:lnTo>
                    <a:pt x="0" y="406"/>
                  </a:lnTo>
                  <a:lnTo>
                    <a:pt x="47" y="406"/>
                  </a:lnTo>
                  <a:lnTo>
                    <a:pt x="86" y="362"/>
                  </a:lnTo>
                  <a:lnTo>
                    <a:pt x="104" y="316"/>
                  </a:lnTo>
                  <a:lnTo>
                    <a:pt x="274" y="291"/>
                  </a:lnTo>
                  <a:lnTo>
                    <a:pt x="370" y="186"/>
                  </a:lnTo>
                  <a:lnTo>
                    <a:pt x="530" y="186"/>
                  </a:lnTo>
                  <a:lnTo>
                    <a:pt x="530" y="84"/>
                  </a:lnTo>
                  <a:lnTo>
                    <a:pt x="544" y="67"/>
                  </a:lnTo>
                  <a:lnTo>
                    <a:pt x="544" y="22"/>
                  </a:lnTo>
                  <a:lnTo>
                    <a:pt x="578" y="0"/>
                  </a:lnTo>
                  <a:lnTo>
                    <a:pt x="613" y="18"/>
                  </a:lnTo>
                  <a:lnTo>
                    <a:pt x="613" y="69"/>
                  </a:lnTo>
                  <a:lnTo>
                    <a:pt x="629" y="84"/>
                  </a:lnTo>
                  <a:lnTo>
                    <a:pt x="629" y="183"/>
                  </a:lnTo>
                  <a:lnTo>
                    <a:pt x="638" y="185"/>
                  </a:lnTo>
                </a:path>
              </a:pathLst>
            </a:custGeom>
            <a:grpFill/>
            <a:ln w="9525" cap="rnd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37"/>
            <p:cNvSpPr>
              <a:spLocks/>
            </p:cNvSpPr>
            <p:nvPr/>
          </p:nvSpPr>
          <p:spPr bwMode="auto">
            <a:xfrm>
              <a:off x="1454" y="2841"/>
              <a:ext cx="867" cy="211"/>
            </a:xfrm>
            <a:custGeom>
              <a:avLst/>
              <a:gdLst/>
              <a:ahLst/>
              <a:cxnLst>
                <a:cxn ang="0">
                  <a:pos x="659" y="0"/>
                </a:cxn>
                <a:cxn ang="0">
                  <a:pos x="405" y="0"/>
                </a:cxn>
                <a:cxn ang="0">
                  <a:pos x="215" y="0"/>
                </a:cxn>
                <a:cxn ang="0">
                  <a:pos x="79" y="0"/>
                </a:cxn>
                <a:cxn ang="0">
                  <a:pos x="8" y="0"/>
                </a:cxn>
                <a:cxn ang="0">
                  <a:pos x="0" y="16"/>
                </a:cxn>
                <a:cxn ang="0">
                  <a:pos x="0" y="39"/>
                </a:cxn>
                <a:cxn ang="0">
                  <a:pos x="16" y="47"/>
                </a:cxn>
                <a:cxn ang="0">
                  <a:pos x="40" y="47"/>
                </a:cxn>
                <a:cxn ang="0">
                  <a:pos x="56" y="54"/>
                </a:cxn>
                <a:cxn ang="0">
                  <a:pos x="79" y="70"/>
                </a:cxn>
                <a:cxn ang="0">
                  <a:pos x="103" y="86"/>
                </a:cxn>
                <a:cxn ang="0">
                  <a:pos x="119" y="93"/>
                </a:cxn>
                <a:cxn ang="0">
                  <a:pos x="143" y="93"/>
                </a:cxn>
                <a:cxn ang="0">
                  <a:pos x="167" y="93"/>
                </a:cxn>
                <a:cxn ang="0">
                  <a:pos x="199" y="93"/>
                </a:cxn>
                <a:cxn ang="0">
                  <a:pos x="230" y="93"/>
                </a:cxn>
                <a:cxn ang="0">
                  <a:pos x="262" y="93"/>
                </a:cxn>
                <a:cxn ang="0">
                  <a:pos x="286" y="101"/>
                </a:cxn>
                <a:cxn ang="0">
                  <a:pos x="302" y="109"/>
                </a:cxn>
                <a:cxn ang="0">
                  <a:pos x="326" y="109"/>
                </a:cxn>
                <a:cxn ang="0">
                  <a:pos x="334" y="124"/>
                </a:cxn>
                <a:cxn ang="0">
                  <a:pos x="358" y="132"/>
                </a:cxn>
                <a:cxn ang="0">
                  <a:pos x="373" y="140"/>
                </a:cxn>
                <a:cxn ang="0">
                  <a:pos x="397" y="140"/>
                </a:cxn>
                <a:cxn ang="0">
                  <a:pos x="421" y="140"/>
                </a:cxn>
                <a:cxn ang="0">
                  <a:pos x="453" y="140"/>
                </a:cxn>
                <a:cxn ang="0">
                  <a:pos x="477" y="140"/>
                </a:cxn>
                <a:cxn ang="0">
                  <a:pos x="501" y="140"/>
                </a:cxn>
                <a:cxn ang="0">
                  <a:pos x="524" y="140"/>
                </a:cxn>
                <a:cxn ang="0">
                  <a:pos x="524" y="163"/>
                </a:cxn>
                <a:cxn ang="0">
                  <a:pos x="524" y="187"/>
                </a:cxn>
                <a:cxn ang="0">
                  <a:pos x="540" y="202"/>
                </a:cxn>
                <a:cxn ang="0">
                  <a:pos x="556" y="210"/>
                </a:cxn>
                <a:cxn ang="0">
                  <a:pos x="580" y="210"/>
                </a:cxn>
                <a:cxn ang="0">
                  <a:pos x="604" y="202"/>
                </a:cxn>
                <a:cxn ang="0">
                  <a:pos x="620" y="187"/>
                </a:cxn>
                <a:cxn ang="0">
                  <a:pos x="620" y="163"/>
                </a:cxn>
                <a:cxn ang="0">
                  <a:pos x="620" y="140"/>
                </a:cxn>
                <a:cxn ang="0">
                  <a:pos x="644" y="140"/>
                </a:cxn>
                <a:cxn ang="0">
                  <a:pos x="667" y="140"/>
                </a:cxn>
                <a:cxn ang="0">
                  <a:pos x="691" y="140"/>
                </a:cxn>
                <a:cxn ang="0">
                  <a:pos x="866" y="0"/>
                </a:cxn>
              </a:cxnLst>
              <a:rect l="0" t="0" r="r" b="b"/>
              <a:pathLst>
                <a:path w="867" h="211">
                  <a:moveTo>
                    <a:pt x="866" y="0"/>
                  </a:moveTo>
                  <a:lnTo>
                    <a:pt x="755" y="0"/>
                  </a:lnTo>
                  <a:lnTo>
                    <a:pt x="659" y="0"/>
                  </a:lnTo>
                  <a:lnTo>
                    <a:pt x="572" y="0"/>
                  </a:lnTo>
                  <a:lnTo>
                    <a:pt x="485" y="0"/>
                  </a:lnTo>
                  <a:lnTo>
                    <a:pt x="405" y="0"/>
                  </a:lnTo>
                  <a:lnTo>
                    <a:pt x="334" y="0"/>
                  </a:lnTo>
                  <a:lnTo>
                    <a:pt x="270" y="0"/>
                  </a:lnTo>
                  <a:lnTo>
                    <a:pt x="215" y="0"/>
                  </a:lnTo>
                  <a:lnTo>
                    <a:pt x="159" y="0"/>
                  </a:lnTo>
                  <a:lnTo>
                    <a:pt x="119" y="0"/>
                  </a:lnTo>
                  <a:lnTo>
                    <a:pt x="79" y="0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3"/>
                  </a:lnTo>
                  <a:lnTo>
                    <a:pt x="0" y="31"/>
                  </a:lnTo>
                  <a:lnTo>
                    <a:pt x="0" y="39"/>
                  </a:lnTo>
                  <a:lnTo>
                    <a:pt x="0" y="47"/>
                  </a:lnTo>
                  <a:lnTo>
                    <a:pt x="8" y="47"/>
                  </a:lnTo>
                  <a:lnTo>
                    <a:pt x="16" y="47"/>
                  </a:lnTo>
                  <a:lnTo>
                    <a:pt x="24" y="47"/>
                  </a:lnTo>
                  <a:lnTo>
                    <a:pt x="32" y="47"/>
                  </a:lnTo>
                  <a:lnTo>
                    <a:pt x="40" y="47"/>
                  </a:lnTo>
                  <a:lnTo>
                    <a:pt x="48" y="47"/>
                  </a:lnTo>
                  <a:lnTo>
                    <a:pt x="48" y="54"/>
                  </a:lnTo>
                  <a:lnTo>
                    <a:pt x="56" y="54"/>
                  </a:lnTo>
                  <a:lnTo>
                    <a:pt x="64" y="62"/>
                  </a:lnTo>
                  <a:lnTo>
                    <a:pt x="72" y="62"/>
                  </a:lnTo>
                  <a:lnTo>
                    <a:pt x="79" y="70"/>
                  </a:lnTo>
                  <a:lnTo>
                    <a:pt x="87" y="78"/>
                  </a:lnTo>
                  <a:lnTo>
                    <a:pt x="95" y="78"/>
                  </a:lnTo>
                  <a:lnTo>
                    <a:pt x="103" y="86"/>
                  </a:lnTo>
                  <a:lnTo>
                    <a:pt x="111" y="86"/>
                  </a:lnTo>
                  <a:lnTo>
                    <a:pt x="111" y="93"/>
                  </a:lnTo>
                  <a:lnTo>
                    <a:pt x="119" y="93"/>
                  </a:lnTo>
                  <a:lnTo>
                    <a:pt x="127" y="93"/>
                  </a:lnTo>
                  <a:lnTo>
                    <a:pt x="135" y="93"/>
                  </a:lnTo>
                  <a:lnTo>
                    <a:pt x="143" y="93"/>
                  </a:lnTo>
                  <a:lnTo>
                    <a:pt x="151" y="93"/>
                  </a:lnTo>
                  <a:lnTo>
                    <a:pt x="159" y="93"/>
                  </a:lnTo>
                  <a:lnTo>
                    <a:pt x="167" y="93"/>
                  </a:lnTo>
                  <a:lnTo>
                    <a:pt x="175" y="93"/>
                  </a:lnTo>
                  <a:lnTo>
                    <a:pt x="183" y="93"/>
                  </a:lnTo>
                  <a:lnTo>
                    <a:pt x="199" y="93"/>
                  </a:lnTo>
                  <a:lnTo>
                    <a:pt x="207" y="93"/>
                  </a:lnTo>
                  <a:lnTo>
                    <a:pt x="222" y="93"/>
                  </a:lnTo>
                  <a:lnTo>
                    <a:pt x="230" y="93"/>
                  </a:lnTo>
                  <a:lnTo>
                    <a:pt x="238" y="93"/>
                  </a:lnTo>
                  <a:lnTo>
                    <a:pt x="246" y="93"/>
                  </a:lnTo>
                  <a:lnTo>
                    <a:pt x="262" y="93"/>
                  </a:lnTo>
                  <a:lnTo>
                    <a:pt x="270" y="101"/>
                  </a:lnTo>
                  <a:lnTo>
                    <a:pt x="278" y="101"/>
                  </a:lnTo>
                  <a:lnTo>
                    <a:pt x="286" y="101"/>
                  </a:lnTo>
                  <a:lnTo>
                    <a:pt x="294" y="101"/>
                  </a:lnTo>
                  <a:lnTo>
                    <a:pt x="302" y="101"/>
                  </a:lnTo>
                  <a:lnTo>
                    <a:pt x="302" y="109"/>
                  </a:lnTo>
                  <a:lnTo>
                    <a:pt x="310" y="109"/>
                  </a:lnTo>
                  <a:lnTo>
                    <a:pt x="318" y="109"/>
                  </a:lnTo>
                  <a:lnTo>
                    <a:pt x="326" y="109"/>
                  </a:lnTo>
                  <a:lnTo>
                    <a:pt x="326" y="117"/>
                  </a:lnTo>
                  <a:lnTo>
                    <a:pt x="334" y="117"/>
                  </a:lnTo>
                  <a:lnTo>
                    <a:pt x="334" y="124"/>
                  </a:lnTo>
                  <a:lnTo>
                    <a:pt x="342" y="124"/>
                  </a:lnTo>
                  <a:lnTo>
                    <a:pt x="350" y="132"/>
                  </a:lnTo>
                  <a:lnTo>
                    <a:pt x="358" y="132"/>
                  </a:lnTo>
                  <a:lnTo>
                    <a:pt x="358" y="140"/>
                  </a:lnTo>
                  <a:lnTo>
                    <a:pt x="365" y="140"/>
                  </a:lnTo>
                  <a:lnTo>
                    <a:pt x="373" y="140"/>
                  </a:lnTo>
                  <a:lnTo>
                    <a:pt x="381" y="140"/>
                  </a:lnTo>
                  <a:lnTo>
                    <a:pt x="389" y="140"/>
                  </a:lnTo>
                  <a:lnTo>
                    <a:pt x="397" y="140"/>
                  </a:lnTo>
                  <a:lnTo>
                    <a:pt x="405" y="140"/>
                  </a:lnTo>
                  <a:lnTo>
                    <a:pt x="413" y="140"/>
                  </a:lnTo>
                  <a:lnTo>
                    <a:pt x="421" y="140"/>
                  </a:lnTo>
                  <a:lnTo>
                    <a:pt x="429" y="140"/>
                  </a:lnTo>
                  <a:lnTo>
                    <a:pt x="445" y="140"/>
                  </a:lnTo>
                  <a:lnTo>
                    <a:pt x="453" y="140"/>
                  </a:lnTo>
                  <a:lnTo>
                    <a:pt x="461" y="140"/>
                  </a:lnTo>
                  <a:lnTo>
                    <a:pt x="469" y="140"/>
                  </a:lnTo>
                  <a:lnTo>
                    <a:pt x="477" y="140"/>
                  </a:lnTo>
                  <a:lnTo>
                    <a:pt x="485" y="140"/>
                  </a:lnTo>
                  <a:lnTo>
                    <a:pt x="493" y="140"/>
                  </a:lnTo>
                  <a:lnTo>
                    <a:pt x="501" y="140"/>
                  </a:lnTo>
                  <a:lnTo>
                    <a:pt x="508" y="140"/>
                  </a:lnTo>
                  <a:lnTo>
                    <a:pt x="516" y="140"/>
                  </a:lnTo>
                  <a:lnTo>
                    <a:pt x="524" y="140"/>
                  </a:lnTo>
                  <a:lnTo>
                    <a:pt x="524" y="148"/>
                  </a:lnTo>
                  <a:lnTo>
                    <a:pt x="524" y="156"/>
                  </a:lnTo>
                  <a:lnTo>
                    <a:pt x="524" y="163"/>
                  </a:lnTo>
                  <a:lnTo>
                    <a:pt x="524" y="171"/>
                  </a:lnTo>
                  <a:lnTo>
                    <a:pt x="524" y="179"/>
                  </a:lnTo>
                  <a:lnTo>
                    <a:pt x="524" y="187"/>
                  </a:lnTo>
                  <a:lnTo>
                    <a:pt x="524" y="194"/>
                  </a:lnTo>
                  <a:lnTo>
                    <a:pt x="532" y="202"/>
                  </a:lnTo>
                  <a:lnTo>
                    <a:pt x="540" y="202"/>
                  </a:lnTo>
                  <a:lnTo>
                    <a:pt x="540" y="210"/>
                  </a:lnTo>
                  <a:lnTo>
                    <a:pt x="548" y="210"/>
                  </a:lnTo>
                  <a:lnTo>
                    <a:pt x="556" y="210"/>
                  </a:lnTo>
                  <a:lnTo>
                    <a:pt x="564" y="210"/>
                  </a:lnTo>
                  <a:lnTo>
                    <a:pt x="572" y="210"/>
                  </a:lnTo>
                  <a:lnTo>
                    <a:pt x="580" y="210"/>
                  </a:lnTo>
                  <a:lnTo>
                    <a:pt x="588" y="210"/>
                  </a:lnTo>
                  <a:lnTo>
                    <a:pt x="596" y="210"/>
                  </a:lnTo>
                  <a:lnTo>
                    <a:pt x="604" y="202"/>
                  </a:lnTo>
                  <a:lnTo>
                    <a:pt x="612" y="194"/>
                  </a:lnTo>
                  <a:lnTo>
                    <a:pt x="612" y="187"/>
                  </a:lnTo>
                  <a:lnTo>
                    <a:pt x="620" y="187"/>
                  </a:lnTo>
                  <a:lnTo>
                    <a:pt x="620" y="179"/>
                  </a:lnTo>
                  <a:lnTo>
                    <a:pt x="620" y="171"/>
                  </a:lnTo>
                  <a:lnTo>
                    <a:pt x="620" y="163"/>
                  </a:lnTo>
                  <a:lnTo>
                    <a:pt x="620" y="156"/>
                  </a:lnTo>
                  <a:lnTo>
                    <a:pt x="620" y="148"/>
                  </a:lnTo>
                  <a:lnTo>
                    <a:pt x="620" y="140"/>
                  </a:lnTo>
                  <a:lnTo>
                    <a:pt x="628" y="140"/>
                  </a:lnTo>
                  <a:lnTo>
                    <a:pt x="636" y="140"/>
                  </a:lnTo>
                  <a:lnTo>
                    <a:pt x="644" y="140"/>
                  </a:lnTo>
                  <a:lnTo>
                    <a:pt x="651" y="140"/>
                  </a:lnTo>
                  <a:lnTo>
                    <a:pt x="659" y="140"/>
                  </a:lnTo>
                  <a:lnTo>
                    <a:pt x="667" y="140"/>
                  </a:lnTo>
                  <a:lnTo>
                    <a:pt x="675" y="140"/>
                  </a:lnTo>
                  <a:lnTo>
                    <a:pt x="683" y="140"/>
                  </a:lnTo>
                  <a:lnTo>
                    <a:pt x="691" y="140"/>
                  </a:lnTo>
                  <a:lnTo>
                    <a:pt x="699" y="140"/>
                  </a:lnTo>
                  <a:lnTo>
                    <a:pt x="707" y="140"/>
                  </a:lnTo>
                  <a:lnTo>
                    <a:pt x="866" y="0"/>
                  </a:lnTo>
                </a:path>
              </a:pathLst>
            </a:custGeom>
            <a:grpFill/>
            <a:ln w="9525" cap="rnd" cmpd="sng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38"/>
            <p:cNvSpPr>
              <a:spLocks/>
            </p:cNvSpPr>
            <p:nvPr/>
          </p:nvSpPr>
          <p:spPr bwMode="auto">
            <a:xfrm>
              <a:off x="1451" y="2841"/>
              <a:ext cx="627" cy="2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8"/>
                </a:cxn>
                <a:cxn ang="0">
                  <a:pos x="40" y="48"/>
                </a:cxn>
                <a:cxn ang="0">
                  <a:pos x="112" y="96"/>
                </a:cxn>
                <a:cxn ang="0">
                  <a:pos x="248" y="96"/>
                </a:cxn>
                <a:cxn ang="0">
                  <a:pos x="359" y="144"/>
                </a:cxn>
                <a:cxn ang="0">
                  <a:pos x="530" y="144"/>
                </a:cxn>
                <a:cxn ang="0">
                  <a:pos x="528" y="200"/>
                </a:cxn>
                <a:cxn ang="0">
                  <a:pos x="554" y="216"/>
                </a:cxn>
                <a:cxn ang="0">
                  <a:pos x="598" y="216"/>
                </a:cxn>
                <a:cxn ang="0">
                  <a:pos x="626" y="203"/>
                </a:cxn>
                <a:cxn ang="0">
                  <a:pos x="626" y="144"/>
                </a:cxn>
              </a:cxnLst>
              <a:rect l="0" t="0" r="r" b="b"/>
              <a:pathLst>
                <a:path w="627" h="217">
                  <a:moveTo>
                    <a:pt x="0" y="0"/>
                  </a:moveTo>
                  <a:lnTo>
                    <a:pt x="0" y="48"/>
                  </a:lnTo>
                  <a:lnTo>
                    <a:pt x="40" y="48"/>
                  </a:lnTo>
                  <a:lnTo>
                    <a:pt x="112" y="96"/>
                  </a:lnTo>
                  <a:lnTo>
                    <a:pt x="248" y="96"/>
                  </a:lnTo>
                  <a:lnTo>
                    <a:pt x="359" y="144"/>
                  </a:lnTo>
                  <a:lnTo>
                    <a:pt x="530" y="144"/>
                  </a:lnTo>
                  <a:lnTo>
                    <a:pt x="528" y="200"/>
                  </a:lnTo>
                  <a:lnTo>
                    <a:pt x="554" y="216"/>
                  </a:lnTo>
                  <a:lnTo>
                    <a:pt x="598" y="216"/>
                  </a:lnTo>
                  <a:lnTo>
                    <a:pt x="626" y="203"/>
                  </a:lnTo>
                  <a:lnTo>
                    <a:pt x="626" y="144"/>
                  </a:lnTo>
                </a:path>
              </a:pathLst>
            </a:custGeom>
            <a:grpFill/>
            <a:ln w="9525" cap="rnd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39"/>
            <p:cNvSpPr>
              <a:spLocks/>
            </p:cNvSpPr>
            <p:nvPr/>
          </p:nvSpPr>
          <p:spPr bwMode="auto">
            <a:xfrm>
              <a:off x="1735" y="2841"/>
              <a:ext cx="867" cy="214"/>
            </a:xfrm>
            <a:custGeom>
              <a:avLst/>
              <a:gdLst/>
              <a:ahLst/>
              <a:cxnLst>
                <a:cxn ang="0">
                  <a:pos x="111" y="0"/>
                </a:cxn>
                <a:cxn ang="0">
                  <a:pos x="294" y="0"/>
                </a:cxn>
                <a:cxn ang="0">
                  <a:pos x="461" y="0"/>
                </a:cxn>
                <a:cxn ang="0">
                  <a:pos x="596" y="0"/>
                </a:cxn>
                <a:cxn ang="0">
                  <a:pos x="707" y="0"/>
                </a:cxn>
                <a:cxn ang="0">
                  <a:pos x="787" y="0"/>
                </a:cxn>
                <a:cxn ang="0">
                  <a:pos x="842" y="0"/>
                </a:cxn>
                <a:cxn ang="0">
                  <a:pos x="866" y="0"/>
                </a:cxn>
                <a:cxn ang="0">
                  <a:pos x="866" y="16"/>
                </a:cxn>
                <a:cxn ang="0">
                  <a:pos x="866" y="32"/>
                </a:cxn>
                <a:cxn ang="0">
                  <a:pos x="866" y="47"/>
                </a:cxn>
                <a:cxn ang="0">
                  <a:pos x="850" y="47"/>
                </a:cxn>
                <a:cxn ang="0">
                  <a:pos x="834" y="47"/>
                </a:cxn>
                <a:cxn ang="0">
                  <a:pos x="818" y="47"/>
                </a:cxn>
                <a:cxn ang="0">
                  <a:pos x="810" y="55"/>
                </a:cxn>
                <a:cxn ang="0">
                  <a:pos x="794" y="63"/>
                </a:cxn>
                <a:cxn ang="0">
                  <a:pos x="779" y="79"/>
                </a:cxn>
                <a:cxn ang="0">
                  <a:pos x="763" y="87"/>
                </a:cxn>
                <a:cxn ang="0">
                  <a:pos x="755" y="95"/>
                </a:cxn>
                <a:cxn ang="0">
                  <a:pos x="739" y="95"/>
                </a:cxn>
                <a:cxn ang="0">
                  <a:pos x="723" y="95"/>
                </a:cxn>
                <a:cxn ang="0">
                  <a:pos x="707" y="95"/>
                </a:cxn>
                <a:cxn ang="0">
                  <a:pos x="691" y="95"/>
                </a:cxn>
                <a:cxn ang="0">
                  <a:pos x="667" y="95"/>
                </a:cxn>
                <a:cxn ang="0">
                  <a:pos x="644" y="95"/>
                </a:cxn>
                <a:cxn ang="0">
                  <a:pos x="628" y="95"/>
                </a:cxn>
                <a:cxn ang="0">
                  <a:pos x="508" y="142"/>
                </a:cxn>
                <a:cxn ang="0">
                  <a:pos x="493" y="142"/>
                </a:cxn>
                <a:cxn ang="0">
                  <a:pos x="477" y="142"/>
                </a:cxn>
                <a:cxn ang="0">
                  <a:pos x="461" y="142"/>
                </a:cxn>
                <a:cxn ang="0">
                  <a:pos x="445" y="142"/>
                </a:cxn>
                <a:cxn ang="0">
                  <a:pos x="421" y="142"/>
                </a:cxn>
                <a:cxn ang="0">
                  <a:pos x="405" y="142"/>
                </a:cxn>
                <a:cxn ang="0">
                  <a:pos x="389" y="142"/>
                </a:cxn>
                <a:cxn ang="0">
                  <a:pos x="373" y="142"/>
                </a:cxn>
                <a:cxn ang="0">
                  <a:pos x="358" y="142"/>
                </a:cxn>
                <a:cxn ang="0">
                  <a:pos x="342" y="142"/>
                </a:cxn>
                <a:cxn ang="0">
                  <a:pos x="342" y="158"/>
                </a:cxn>
                <a:cxn ang="0">
                  <a:pos x="342" y="174"/>
                </a:cxn>
                <a:cxn ang="0">
                  <a:pos x="342" y="189"/>
                </a:cxn>
                <a:cxn ang="0">
                  <a:pos x="334" y="205"/>
                </a:cxn>
                <a:cxn ang="0">
                  <a:pos x="326" y="213"/>
                </a:cxn>
                <a:cxn ang="0">
                  <a:pos x="310" y="213"/>
                </a:cxn>
                <a:cxn ang="0">
                  <a:pos x="294" y="213"/>
                </a:cxn>
                <a:cxn ang="0">
                  <a:pos x="278" y="213"/>
                </a:cxn>
                <a:cxn ang="0">
                  <a:pos x="262" y="205"/>
                </a:cxn>
                <a:cxn ang="0">
                  <a:pos x="254" y="189"/>
                </a:cxn>
                <a:cxn ang="0">
                  <a:pos x="246" y="181"/>
                </a:cxn>
                <a:cxn ang="0">
                  <a:pos x="246" y="120"/>
                </a:cxn>
              </a:cxnLst>
              <a:rect l="0" t="0" r="r" b="b"/>
              <a:pathLst>
                <a:path w="867" h="214">
                  <a:moveTo>
                    <a:pt x="0" y="0"/>
                  </a:moveTo>
                  <a:lnTo>
                    <a:pt x="111" y="0"/>
                  </a:lnTo>
                  <a:lnTo>
                    <a:pt x="207" y="0"/>
                  </a:lnTo>
                  <a:lnTo>
                    <a:pt x="294" y="0"/>
                  </a:lnTo>
                  <a:lnTo>
                    <a:pt x="381" y="0"/>
                  </a:lnTo>
                  <a:lnTo>
                    <a:pt x="461" y="0"/>
                  </a:lnTo>
                  <a:lnTo>
                    <a:pt x="532" y="0"/>
                  </a:lnTo>
                  <a:lnTo>
                    <a:pt x="596" y="0"/>
                  </a:lnTo>
                  <a:lnTo>
                    <a:pt x="651" y="0"/>
                  </a:lnTo>
                  <a:lnTo>
                    <a:pt x="707" y="0"/>
                  </a:lnTo>
                  <a:lnTo>
                    <a:pt x="747" y="0"/>
                  </a:lnTo>
                  <a:lnTo>
                    <a:pt x="787" y="0"/>
                  </a:lnTo>
                  <a:lnTo>
                    <a:pt x="818" y="0"/>
                  </a:lnTo>
                  <a:lnTo>
                    <a:pt x="842" y="0"/>
                  </a:lnTo>
                  <a:lnTo>
                    <a:pt x="858" y="0"/>
                  </a:lnTo>
                  <a:lnTo>
                    <a:pt x="866" y="0"/>
                  </a:lnTo>
                  <a:lnTo>
                    <a:pt x="866" y="8"/>
                  </a:lnTo>
                  <a:lnTo>
                    <a:pt x="866" y="16"/>
                  </a:lnTo>
                  <a:lnTo>
                    <a:pt x="866" y="24"/>
                  </a:lnTo>
                  <a:lnTo>
                    <a:pt x="866" y="32"/>
                  </a:lnTo>
                  <a:lnTo>
                    <a:pt x="866" y="39"/>
                  </a:lnTo>
                  <a:lnTo>
                    <a:pt x="866" y="47"/>
                  </a:lnTo>
                  <a:lnTo>
                    <a:pt x="858" y="47"/>
                  </a:lnTo>
                  <a:lnTo>
                    <a:pt x="850" y="47"/>
                  </a:lnTo>
                  <a:lnTo>
                    <a:pt x="842" y="47"/>
                  </a:lnTo>
                  <a:lnTo>
                    <a:pt x="834" y="47"/>
                  </a:lnTo>
                  <a:lnTo>
                    <a:pt x="826" y="47"/>
                  </a:lnTo>
                  <a:lnTo>
                    <a:pt x="818" y="47"/>
                  </a:lnTo>
                  <a:lnTo>
                    <a:pt x="818" y="55"/>
                  </a:lnTo>
                  <a:lnTo>
                    <a:pt x="810" y="55"/>
                  </a:lnTo>
                  <a:lnTo>
                    <a:pt x="802" y="63"/>
                  </a:lnTo>
                  <a:lnTo>
                    <a:pt x="794" y="63"/>
                  </a:lnTo>
                  <a:lnTo>
                    <a:pt x="787" y="71"/>
                  </a:lnTo>
                  <a:lnTo>
                    <a:pt x="779" y="79"/>
                  </a:lnTo>
                  <a:lnTo>
                    <a:pt x="771" y="79"/>
                  </a:lnTo>
                  <a:lnTo>
                    <a:pt x="763" y="87"/>
                  </a:lnTo>
                  <a:lnTo>
                    <a:pt x="755" y="87"/>
                  </a:lnTo>
                  <a:lnTo>
                    <a:pt x="755" y="95"/>
                  </a:lnTo>
                  <a:lnTo>
                    <a:pt x="747" y="95"/>
                  </a:lnTo>
                  <a:lnTo>
                    <a:pt x="739" y="95"/>
                  </a:lnTo>
                  <a:lnTo>
                    <a:pt x="731" y="95"/>
                  </a:lnTo>
                  <a:lnTo>
                    <a:pt x="723" y="95"/>
                  </a:lnTo>
                  <a:lnTo>
                    <a:pt x="715" y="95"/>
                  </a:lnTo>
                  <a:lnTo>
                    <a:pt x="707" y="95"/>
                  </a:lnTo>
                  <a:lnTo>
                    <a:pt x="699" y="95"/>
                  </a:lnTo>
                  <a:lnTo>
                    <a:pt x="691" y="95"/>
                  </a:lnTo>
                  <a:lnTo>
                    <a:pt x="683" y="95"/>
                  </a:lnTo>
                  <a:lnTo>
                    <a:pt x="667" y="95"/>
                  </a:lnTo>
                  <a:lnTo>
                    <a:pt x="659" y="95"/>
                  </a:lnTo>
                  <a:lnTo>
                    <a:pt x="644" y="95"/>
                  </a:lnTo>
                  <a:lnTo>
                    <a:pt x="636" y="95"/>
                  </a:lnTo>
                  <a:lnTo>
                    <a:pt x="628" y="95"/>
                  </a:lnTo>
                  <a:lnTo>
                    <a:pt x="620" y="95"/>
                  </a:lnTo>
                  <a:lnTo>
                    <a:pt x="508" y="142"/>
                  </a:lnTo>
                  <a:lnTo>
                    <a:pt x="501" y="142"/>
                  </a:lnTo>
                  <a:lnTo>
                    <a:pt x="493" y="142"/>
                  </a:lnTo>
                  <a:lnTo>
                    <a:pt x="485" y="142"/>
                  </a:lnTo>
                  <a:lnTo>
                    <a:pt x="477" y="142"/>
                  </a:lnTo>
                  <a:lnTo>
                    <a:pt x="469" y="142"/>
                  </a:lnTo>
                  <a:lnTo>
                    <a:pt x="461" y="142"/>
                  </a:lnTo>
                  <a:lnTo>
                    <a:pt x="453" y="142"/>
                  </a:lnTo>
                  <a:lnTo>
                    <a:pt x="445" y="142"/>
                  </a:lnTo>
                  <a:lnTo>
                    <a:pt x="437" y="142"/>
                  </a:lnTo>
                  <a:lnTo>
                    <a:pt x="421" y="142"/>
                  </a:lnTo>
                  <a:lnTo>
                    <a:pt x="413" y="142"/>
                  </a:lnTo>
                  <a:lnTo>
                    <a:pt x="405" y="142"/>
                  </a:lnTo>
                  <a:lnTo>
                    <a:pt x="397" y="142"/>
                  </a:lnTo>
                  <a:lnTo>
                    <a:pt x="389" y="142"/>
                  </a:lnTo>
                  <a:lnTo>
                    <a:pt x="381" y="142"/>
                  </a:lnTo>
                  <a:lnTo>
                    <a:pt x="373" y="142"/>
                  </a:lnTo>
                  <a:lnTo>
                    <a:pt x="365" y="142"/>
                  </a:lnTo>
                  <a:lnTo>
                    <a:pt x="358" y="142"/>
                  </a:lnTo>
                  <a:lnTo>
                    <a:pt x="350" y="142"/>
                  </a:lnTo>
                  <a:lnTo>
                    <a:pt x="342" y="142"/>
                  </a:lnTo>
                  <a:lnTo>
                    <a:pt x="342" y="150"/>
                  </a:lnTo>
                  <a:lnTo>
                    <a:pt x="342" y="158"/>
                  </a:lnTo>
                  <a:lnTo>
                    <a:pt x="342" y="166"/>
                  </a:lnTo>
                  <a:lnTo>
                    <a:pt x="342" y="174"/>
                  </a:lnTo>
                  <a:lnTo>
                    <a:pt x="342" y="181"/>
                  </a:lnTo>
                  <a:lnTo>
                    <a:pt x="342" y="189"/>
                  </a:lnTo>
                  <a:lnTo>
                    <a:pt x="342" y="197"/>
                  </a:lnTo>
                  <a:lnTo>
                    <a:pt x="334" y="205"/>
                  </a:lnTo>
                  <a:lnTo>
                    <a:pt x="326" y="205"/>
                  </a:lnTo>
                  <a:lnTo>
                    <a:pt x="326" y="213"/>
                  </a:lnTo>
                  <a:lnTo>
                    <a:pt x="318" y="213"/>
                  </a:lnTo>
                  <a:lnTo>
                    <a:pt x="310" y="213"/>
                  </a:lnTo>
                  <a:lnTo>
                    <a:pt x="302" y="213"/>
                  </a:lnTo>
                  <a:lnTo>
                    <a:pt x="294" y="213"/>
                  </a:lnTo>
                  <a:lnTo>
                    <a:pt x="286" y="213"/>
                  </a:lnTo>
                  <a:lnTo>
                    <a:pt x="278" y="213"/>
                  </a:lnTo>
                  <a:lnTo>
                    <a:pt x="270" y="213"/>
                  </a:lnTo>
                  <a:lnTo>
                    <a:pt x="262" y="205"/>
                  </a:lnTo>
                  <a:lnTo>
                    <a:pt x="254" y="197"/>
                  </a:lnTo>
                  <a:lnTo>
                    <a:pt x="254" y="189"/>
                  </a:lnTo>
                  <a:lnTo>
                    <a:pt x="246" y="189"/>
                  </a:lnTo>
                  <a:lnTo>
                    <a:pt x="246" y="181"/>
                  </a:lnTo>
                  <a:lnTo>
                    <a:pt x="246" y="174"/>
                  </a:lnTo>
                  <a:lnTo>
                    <a:pt x="246" y="120"/>
                  </a:lnTo>
                  <a:lnTo>
                    <a:pt x="0" y="0"/>
                  </a:lnTo>
                </a:path>
              </a:pathLst>
            </a:custGeom>
            <a:grpFill/>
            <a:ln w="9525" cap="rnd" cmpd="sng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40"/>
            <p:cNvSpPr>
              <a:spLocks/>
            </p:cNvSpPr>
            <p:nvPr/>
          </p:nvSpPr>
          <p:spPr bwMode="auto">
            <a:xfrm>
              <a:off x="1980" y="2840"/>
              <a:ext cx="626" cy="221"/>
            </a:xfrm>
            <a:custGeom>
              <a:avLst/>
              <a:gdLst/>
              <a:ahLst/>
              <a:cxnLst>
                <a:cxn ang="0">
                  <a:pos x="625" y="0"/>
                </a:cxn>
                <a:cxn ang="0">
                  <a:pos x="625" y="49"/>
                </a:cxn>
                <a:cxn ang="0">
                  <a:pos x="585" y="49"/>
                </a:cxn>
                <a:cxn ang="0">
                  <a:pos x="513" y="98"/>
                </a:cxn>
                <a:cxn ang="0">
                  <a:pos x="377" y="98"/>
                </a:cxn>
                <a:cxn ang="0">
                  <a:pos x="264" y="147"/>
                </a:cxn>
                <a:cxn ang="0">
                  <a:pos x="96" y="147"/>
                </a:cxn>
                <a:cxn ang="0">
                  <a:pos x="96" y="204"/>
                </a:cxn>
                <a:cxn ang="0">
                  <a:pos x="70" y="220"/>
                </a:cxn>
                <a:cxn ang="0">
                  <a:pos x="26" y="220"/>
                </a:cxn>
                <a:cxn ang="0">
                  <a:pos x="0" y="199"/>
                </a:cxn>
                <a:cxn ang="0">
                  <a:pos x="0" y="147"/>
                </a:cxn>
              </a:cxnLst>
              <a:rect l="0" t="0" r="r" b="b"/>
              <a:pathLst>
                <a:path w="626" h="221">
                  <a:moveTo>
                    <a:pt x="625" y="0"/>
                  </a:moveTo>
                  <a:lnTo>
                    <a:pt x="625" y="49"/>
                  </a:lnTo>
                  <a:lnTo>
                    <a:pt x="585" y="49"/>
                  </a:lnTo>
                  <a:lnTo>
                    <a:pt x="513" y="98"/>
                  </a:lnTo>
                  <a:lnTo>
                    <a:pt x="377" y="98"/>
                  </a:lnTo>
                  <a:lnTo>
                    <a:pt x="264" y="147"/>
                  </a:lnTo>
                  <a:lnTo>
                    <a:pt x="96" y="147"/>
                  </a:lnTo>
                  <a:lnTo>
                    <a:pt x="96" y="204"/>
                  </a:lnTo>
                  <a:lnTo>
                    <a:pt x="70" y="220"/>
                  </a:lnTo>
                  <a:lnTo>
                    <a:pt x="26" y="220"/>
                  </a:lnTo>
                  <a:lnTo>
                    <a:pt x="0" y="199"/>
                  </a:lnTo>
                  <a:lnTo>
                    <a:pt x="0" y="147"/>
                  </a:lnTo>
                </a:path>
              </a:pathLst>
            </a:custGeom>
            <a:grpFill/>
            <a:ln w="9525" cap="rnd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41"/>
            <p:cNvSpPr>
              <a:spLocks/>
            </p:cNvSpPr>
            <p:nvPr/>
          </p:nvSpPr>
          <p:spPr bwMode="auto">
            <a:xfrm>
              <a:off x="4088" y="2373"/>
              <a:ext cx="867" cy="211"/>
            </a:xfrm>
            <a:custGeom>
              <a:avLst/>
              <a:gdLst/>
              <a:ahLst/>
              <a:cxnLst>
                <a:cxn ang="0">
                  <a:pos x="659" y="0"/>
                </a:cxn>
                <a:cxn ang="0">
                  <a:pos x="405" y="0"/>
                </a:cxn>
                <a:cxn ang="0">
                  <a:pos x="215" y="0"/>
                </a:cxn>
                <a:cxn ang="0">
                  <a:pos x="79" y="0"/>
                </a:cxn>
                <a:cxn ang="0">
                  <a:pos x="8" y="0"/>
                </a:cxn>
                <a:cxn ang="0">
                  <a:pos x="0" y="16"/>
                </a:cxn>
                <a:cxn ang="0">
                  <a:pos x="0" y="39"/>
                </a:cxn>
                <a:cxn ang="0">
                  <a:pos x="16" y="47"/>
                </a:cxn>
                <a:cxn ang="0">
                  <a:pos x="40" y="47"/>
                </a:cxn>
                <a:cxn ang="0">
                  <a:pos x="56" y="54"/>
                </a:cxn>
                <a:cxn ang="0">
                  <a:pos x="79" y="70"/>
                </a:cxn>
                <a:cxn ang="0">
                  <a:pos x="103" y="86"/>
                </a:cxn>
                <a:cxn ang="0">
                  <a:pos x="119" y="93"/>
                </a:cxn>
                <a:cxn ang="0">
                  <a:pos x="143" y="93"/>
                </a:cxn>
                <a:cxn ang="0">
                  <a:pos x="167" y="93"/>
                </a:cxn>
                <a:cxn ang="0">
                  <a:pos x="199" y="93"/>
                </a:cxn>
                <a:cxn ang="0">
                  <a:pos x="230" y="93"/>
                </a:cxn>
                <a:cxn ang="0">
                  <a:pos x="262" y="93"/>
                </a:cxn>
                <a:cxn ang="0">
                  <a:pos x="286" y="101"/>
                </a:cxn>
                <a:cxn ang="0">
                  <a:pos x="302" y="109"/>
                </a:cxn>
                <a:cxn ang="0">
                  <a:pos x="326" y="109"/>
                </a:cxn>
                <a:cxn ang="0">
                  <a:pos x="334" y="124"/>
                </a:cxn>
                <a:cxn ang="0">
                  <a:pos x="358" y="132"/>
                </a:cxn>
                <a:cxn ang="0">
                  <a:pos x="373" y="140"/>
                </a:cxn>
                <a:cxn ang="0">
                  <a:pos x="397" y="140"/>
                </a:cxn>
                <a:cxn ang="0">
                  <a:pos x="421" y="140"/>
                </a:cxn>
                <a:cxn ang="0">
                  <a:pos x="453" y="140"/>
                </a:cxn>
                <a:cxn ang="0">
                  <a:pos x="477" y="140"/>
                </a:cxn>
                <a:cxn ang="0">
                  <a:pos x="501" y="140"/>
                </a:cxn>
                <a:cxn ang="0">
                  <a:pos x="524" y="140"/>
                </a:cxn>
                <a:cxn ang="0">
                  <a:pos x="524" y="163"/>
                </a:cxn>
                <a:cxn ang="0">
                  <a:pos x="524" y="187"/>
                </a:cxn>
                <a:cxn ang="0">
                  <a:pos x="540" y="202"/>
                </a:cxn>
                <a:cxn ang="0">
                  <a:pos x="556" y="210"/>
                </a:cxn>
                <a:cxn ang="0">
                  <a:pos x="580" y="210"/>
                </a:cxn>
                <a:cxn ang="0">
                  <a:pos x="604" y="202"/>
                </a:cxn>
                <a:cxn ang="0">
                  <a:pos x="620" y="187"/>
                </a:cxn>
                <a:cxn ang="0">
                  <a:pos x="620" y="163"/>
                </a:cxn>
                <a:cxn ang="0">
                  <a:pos x="620" y="140"/>
                </a:cxn>
                <a:cxn ang="0">
                  <a:pos x="644" y="140"/>
                </a:cxn>
                <a:cxn ang="0">
                  <a:pos x="667" y="140"/>
                </a:cxn>
                <a:cxn ang="0">
                  <a:pos x="691" y="140"/>
                </a:cxn>
                <a:cxn ang="0">
                  <a:pos x="866" y="0"/>
                </a:cxn>
              </a:cxnLst>
              <a:rect l="0" t="0" r="r" b="b"/>
              <a:pathLst>
                <a:path w="867" h="211">
                  <a:moveTo>
                    <a:pt x="866" y="0"/>
                  </a:moveTo>
                  <a:lnTo>
                    <a:pt x="755" y="0"/>
                  </a:lnTo>
                  <a:lnTo>
                    <a:pt x="659" y="0"/>
                  </a:lnTo>
                  <a:lnTo>
                    <a:pt x="572" y="0"/>
                  </a:lnTo>
                  <a:lnTo>
                    <a:pt x="485" y="0"/>
                  </a:lnTo>
                  <a:lnTo>
                    <a:pt x="405" y="0"/>
                  </a:lnTo>
                  <a:lnTo>
                    <a:pt x="334" y="0"/>
                  </a:lnTo>
                  <a:lnTo>
                    <a:pt x="270" y="0"/>
                  </a:lnTo>
                  <a:lnTo>
                    <a:pt x="215" y="0"/>
                  </a:lnTo>
                  <a:lnTo>
                    <a:pt x="159" y="0"/>
                  </a:lnTo>
                  <a:lnTo>
                    <a:pt x="119" y="0"/>
                  </a:lnTo>
                  <a:lnTo>
                    <a:pt x="79" y="0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3"/>
                  </a:lnTo>
                  <a:lnTo>
                    <a:pt x="0" y="31"/>
                  </a:lnTo>
                  <a:lnTo>
                    <a:pt x="0" y="39"/>
                  </a:lnTo>
                  <a:lnTo>
                    <a:pt x="0" y="47"/>
                  </a:lnTo>
                  <a:lnTo>
                    <a:pt x="8" y="47"/>
                  </a:lnTo>
                  <a:lnTo>
                    <a:pt x="16" y="47"/>
                  </a:lnTo>
                  <a:lnTo>
                    <a:pt x="24" y="47"/>
                  </a:lnTo>
                  <a:lnTo>
                    <a:pt x="32" y="47"/>
                  </a:lnTo>
                  <a:lnTo>
                    <a:pt x="40" y="47"/>
                  </a:lnTo>
                  <a:lnTo>
                    <a:pt x="48" y="47"/>
                  </a:lnTo>
                  <a:lnTo>
                    <a:pt x="48" y="54"/>
                  </a:lnTo>
                  <a:lnTo>
                    <a:pt x="56" y="54"/>
                  </a:lnTo>
                  <a:lnTo>
                    <a:pt x="64" y="62"/>
                  </a:lnTo>
                  <a:lnTo>
                    <a:pt x="72" y="62"/>
                  </a:lnTo>
                  <a:lnTo>
                    <a:pt x="79" y="70"/>
                  </a:lnTo>
                  <a:lnTo>
                    <a:pt x="87" y="78"/>
                  </a:lnTo>
                  <a:lnTo>
                    <a:pt x="95" y="78"/>
                  </a:lnTo>
                  <a:lnTo>
                    <a:pt x="103" y="86"/>
                  </a:lnTo>
                  <a:lnTo>
                    <a:pt x="111" y="86"/>
                  </a:lnTo>
                  <a:lnTo>
                    <a:pt x="111" y="93"/>
                  </a:lnTo>
                  <a:lnTo>
                    <a:pt x="119" y="93"/>
                  </a:lnTo>
                  <a:lnTo>
                    <a:pt x="127" y="93"/>
                  </a:lnTo>
                  <a:lnTo>
                    <a:pt x="135" y="93"/>
                  </a:lnTo>
                  <a:lnTo>
                    <a:pt x="143" y="93"/>
                  </a:lnTo>
                  <a:lnTo>
                    <a:pt x="151" y="93"/>
                  </a:lnTo>
                  <a:lnTo>
                    <a:pt x="159" y="93"/>
                  </a:lnTo>
                  <a:lnTo>
                    <a:pt x="167" y="93"/>
                  </a:lnTo>
                  <a:lnTo>
                    <a:pt x="175" y="93"/>
                  </a:lnTo>
                  <a:lnTo>
                    <a:pt x="183" y="93"/>
                  </a:lnTo>
                  <a:lnTo>
                    <a:pt x="199" y="93"/>
                  </a:lnTo>
                  <a:lnTo>
                    <a:pt x="207" y="93"/>
                  </a:lnTo>
                  <a:lnTo>
                    <a:pt x="222" y="93"/>
                  </a:lnTo>
                  <a:lnTo>
                    <a:pt x="230" y="93"/>
                  </a:lnTo>
                  <a:lnTo>
                    <a:pt x="238" y="93"/>
                  </a:lnTo>
                  <a:lnTo>
                    <a:pt x="246" y="93"/>
                  </a:lnTo>
                  <a:lnTo>
                    <a:pt x="262" y="93"/>
                  </a:lnTo>
                  <a:lnTo>
                    <a:pt x="270" y="101"/>
                  </a:lnTo>
                  <a:lnTo>
                    <a:pt x="278" y="101"/>
                  </a:lnTo>
                  <a:lnTo>
                    <a:pt x="286" y="101"/>
                  </a:lnTo>
                  <a:lnTo>
                    <a:pt x="294" y="101"/>
                  </a:lnTo>
                  <a:lnTo>
                    <a:pt x="302" y="101"/>
                  </a:lnTo>
                  <a:lnTo>
                    <a:pt x="302" y="109"/>
                  </a:lnTo>
                  <a:lnTo>
                    <a:pt x="310" y="109"/>
                  </a:lnTo>
                  <a:lnTo>
                    <a:pt x="318" y="109"/>
                  </a:lnTo>
                  <a:lnTo>
                    <a:pt x="326" y="109"/>
                  </a:lnTo>
                  <a:lnTo>
                    <a:pt x="326" y="117"/>
                  </a:lnTo>
                  <a:lnTo>
                    <a:pt x="334" y="117"/>
                  </a:lnTo>
                  <a:lnTo>
                    <a:pt x="334" y="124"/>
                  </a:lnTo>
                  <a:lnTo>
                    <a:pt x="342" y="124"/>
                  </a:lnTo>
                  <a:lnTo>
                    <a:pt x="350" y="132"/>
                  </a:lnTo>
                  <a:lnTo>
                    <a:pt x="358" y="132"/>
                  </a:lnTo>
                  <a:lnTo>
                    <a:pt x="358" y="140"/>
                  </a:lnTo>
                  <a:lnTo>
                    <a:pt x="365" y="140"/>
                  </a:lnTo>
                  <a:lnTo>
                    <a:pt x="373" y="140"/>
                  </a:lnTo>
                  <a:lnTo>
                    <a:pt x="381" y="140"/>
                  </a:lnTo>
                  <a:lnTo>
                    <a:pt x="389" y="140"/>
                  </a:lnTo>
                  <a:lnTo>
                    <a:pt x="397" y="140"/>
                  </a:lnTo>
                  <a:lnTo>
                    <a:pt x="405" y="140"/>
                  </a:lnTo>
                  <a:lnTo>
                    <a:pt x="413" y="140"/>
                  </a:lnTo>
                  <a:lnTo>
                    <a:pt x="421" y="140"/>
                  </a:lnTo>
                  <a:lnTo>
                    <a:pt x="429" y="140"/>
                  </a:lnTo>
                  <a:lnTo>
                    <a:pt x="445" y="140"/>
                  </a:lnTo>
                  <a:lnTo>
                    <a:pt x="453" y="140"/>
                  </a:lnTo>
                  <a:lnTo>
                    <a:pt x="461" y="140"/>
                  </a:lnTo>
                  <a:lnTo>
                    <a:pt x="469" y="140"/>
                  </a:lnTo>
                  <a:lnTo>
                    <a:pt x="477" y="140"/>
                  </a:lnTo>
                  <a:lnTo>
                    <a:pt x="485" y="140"/>
                  </a:lnTo>
                  <a:lnTo>
                    <a:pt x="493" y="140"/>
                  </a:lnTo>
                  <a:lnTo>
                    <a:pt x="501" y="140"/>
                  </a:lnTo>
                  <a:lnTo>
                    <a:pt x="508" y="140"/>
                  </a:lnTo>
                  <a:lnTo>
                    <a:pt x="516" y="140"/>
                  </a:lnTo>
                  <a:lnTo>
                    <a:pt x="524" y="140"/>
                  </a:lnTo>
                  <a:lnTo>
                    <a:pt x="524" y="148"/>
                  </a:lnTo>
                  <a:lnTo>
                    <a:pt x="524" y="156"/>
                  </a:lnTo>
                  <a:lnTo>
                    <a:pt x="524" y="163"/>
                  </a:lnTo>
                  <a:lnTo>
                    <a:pt x="524" y="171"/>
                  </a:lnTo>
                  <a:lnTo>
                    <a:pt x="524" y="179"/>
                  </a:lnTo>
                  <a:lnTo>
                    <a:pt x="524" y="187"/>
                  </a:lnTo>
                  <a:lnTo>
                    <a:pt x="524" y="194"/>
                  </a:lnTo>
                  <a:lnTo>
                    <a:pt x="532" y="202"/>
                  </a:lnTo>
                  <a:lnTo>
                    <a:pt x="540" y="202"/>
                  </a:lnTo>
                  <a:lnTo>
                    <a:pt x="540" y="210"/>
                  </a:lnTo>
                  <a:lnTo>
                    <a:pt x="548" y="210"/>
                  </a:lnTo>
                  <a:lnTo>
                    <a:pt x="556" y="210"/>
                  </a:lnTo>
                  <a:lnTo>
                    <a:pt x="564" y="210"/>
                  </a:lnTo>
                  <a:lnTo>
                    <a:pt x="572" y="210"/>
                  </a:lnTo>
                  <a:lnTo>
                    <a:pt x="580" y="210"/>
                  </a:lnTo>
                  <a:lnTo>
                    <a:pt x="588" y="210"/>
                  </a:lnTo>
                  <a:lnTo>
                    <a:pt x="596" y="210"/>
                  </a:lnTo>
                  <a:lnTo>
                    <a:pt x="604" y="202"/>
                  </a:lnTo>
                  <a:lnTo>
                    <a:pt x="612" y="194"/>
                  </a:lnTo>
                  <a:lnTo>
                    <a:pt x="612" y="187"/>
                  </a:lnTo>
                  <a:lnTo>
                    <a:pt x="620" y="187"/>
                  </a:lnTo>
                  <a:lnTo>
                    <a:pt x="620" y="179"/>
                  </a:lnTo>
                  <a:lnTo>
                    <a:pt x="620" y="171"/>
                  </a:lnTo>
                  <a:lnTo>
                    <a:pt x="620" y="163"/>
                  </a:lnTo>
                  <a:lnTo>
                    <a:pt x="620" y="156"/>
                  </a:lnTo>
                  <a:lnTo>
                    <a:pt x="620" y="148"/>
                  </a:lnTo>
                  <a:lnTo>
                    <a:pt x="620" y="140"/>
                  </a:lnTo>
                  <a:lnTo>
                    <a:pt x="628" y="140"/>
                  </a:lnTo>
                  <a:lnTo>
                    <a:pt x="636" y="140"/>
                  </a:lnTo>
                  <a:lnTo>
                    <a:pt x="644" y="140"/>
                  </a:lnTo>
                  <a:lnTo>
                    <a:pt x="651" y="140"/>
                  </a:lnTo>
                  <a:lnTo>
                    <a:pt x="659" y="140"/>
                  </a:lnTo>
                  <a:lnTo>
                    <a:pt x="667" y="140"/>
                  </a:lnTo>
                  <a:lnTo>
                    <a:pt x="675" y="140"/>
                  </a:lnTo>
                  <a:lnTo>
                    <a:pt x="683" y="140"/>
                  </a:lnTo>
                  <a:lnTo>
                    <a:pt x="691" y="140"/>
                  </a:lnTo>
                  <a:lnTo>
                    <a:pt x="699" y="140"/>
                  </a:lnTo>
                  <a:lnTo>
                    <a:pt x="707" y="140"/>
                  </a:lnTo>
                  <a:lnTo>
                    <a:pt x="866" y="0"/>
                  </a:lnTo>
                </a:path>
              </a:pathLst>
            </a:custGeom>
            <a:grpFill/>
            <a:ln w="9525" cap="rnd" cmpd="sng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42"/>
            <p:cNvSpPr>
              <a:spLocks/>
            </p:cNvSpPr>
            <p:nvPr/>
          </p:nvSpPr>
          <p:spPr bwMode="auto">
            <a:xfrm>
              <a:off x="4085" y="2373"/>
              <a:ext cx="627" cy="2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8"/>
                </a:cxn>
                <a:cxn ang="0">
                  <a:pos x="40" y="48"/>
                </a:cxn>
                <a:cxn ang="0">
                  <a:pos x="112" y="96"/>
                </a:cxn>
                <a:cxn ang="0">
                  <a:pos x="248" y="96"/>
                </a:cxn>
                <a:cxn ang="0">
                  <a:pos x="359" y="144"/>
                </a:cxn>
                <a:cxn ang="0">
                  <a:pos x="530" y="144"/>
                </a:cxn>
                <a:cxn ang="0">
                  <a:pos x="528" y="200"/>
                </a:cxn>
                <a:cxn ang="0">
                  <a:pos x="554" y="216"/>
                </a:cxn>
                <a:cxn ang="0">
                  <a:pos x="598" y="216"/>
                </a:cxn>
                <a:cxn ang="0">
                  <a:pos x="626" y="203"/>
                </a:cxn>
                <a:cxn ang="0">
                  <a:pos x="626" y="144"/>
                </a:cxn>
              </a:cxnLst>
              <a:rect l="0" t="0" r="r" b="b"/>
              <a:pathLst>
                <a:path w="627" h="217">
                  <a:moveTo>
                    <a:pt x="0" y="0"/>
                  </a:moveTo>
                  <a:lnTo>
                    <a:pt x="0" y="48"/>
                  </a:lnTo>
                  <a:lnTo>
                    <a:pt x="40" y="48"/>
                  </a:lnTo>
                  <a:lnTo>
                    <a:pt x="112" y="96"/>
                  </a:lnTo>
                  <a:lnTo>
                    <a:pt x="248" y="96"/>
                  </a:lnTo>
                  <a:lnTo>
                    <a:pt x="359" y="144"/>
                  </a:lnTo>
                  <a:lnTo>
                    <a:pt x="530" y="144"/>
                  </a:lnTo>
                  <a:lnTo>
                    <a:pt x="528" y="200"/>
                  </a:lnTo>
                  <a:lnTo>
                    <a:pt x="554" y="216"/>
                  </a:lnTo>
                  <a:lnTo>
                    <a:pt x="598" y="216"/>
                  </a:lnTo>
                  <a:lnTo>
                    <a:pt x="626" y="203"/>
                  </a:lnTo>
                  <a:lnTo>
                    <a:pt x="626" y="144"/>
                  </a:lnTo>
                </a:path>
              </a:pathLst>
            </a:custGeom>
            <a:grpFill/>
            <a:ln w="9525" cap="rnd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43"/>
            <p:cNvSpPr>
              <a:spLocks/>
            </p:cNvSpPr>
            <p:nvPr/>
          </p:nvSpPr>
          <p:spPr bwMode="auto">
            <a:xfrm>
              <a:off x="4369" y="2373"/>
              <a:ext cx="867" cy="214"/>
            </a:xfrm>
            <a:custGeom>
              <a:avLst/>
              <a:gdLst/>
              <a:ahLst/>
              <a:cxnLst>
                <a:cxn ang="0">
                  <a:pos x="111" y="0"/>
                </a:cxn>
                <a:cxn ang="0">
                  <a:pos x="294" y="0"/>
                </a:cxn>
                <a:cxn ang="0">
                  <a:pos x="461" y="0"/>
                </a:cxn>
                <a:cxn ang="0">
                  <a:pos x="596" y="0"/>
                </a:cxn>
                <a:cxn ang="0">
                  <a:pos x="707" y="0"/>
                </a:cxn>
                <a:cxn ang="0">
                  <a:pos x="787" y="0"/>
                </a:cxn>
                <a:cxn ang="0">
                  <a:pos x="842" y="0"/>
                </a:cxn>
                <a:cxn ang="0">
                  <a:pos x="866" y="0"/>
                </a:cxn>
                <a:cxn ang="0">
                  <a:pos x="866" y="16"/>
                </a:cxn>
                <a:cxn ang="0">
                  <a:pos x="866" y="32"/>
                </a:cxn>
                <a:cxn ang="0">
                  <a:pos x="866" y="47"/>
                </a:cxn>
                <a:cxn ang="0">
                  <a:pos x="850" y="47"/>
                </a:cxn>
                <a:cxn ang="0">
                  <a:pos x="834" y="47"/>
                </a:cxn>
                <a:cxn ang="0">
                  <a:pos x="818" y="47"/>
                </a:cxn>
                <a:cxn ang="0">
                  <a:pos x="810" y="55"/>
                </a:cxn>
                <a:cxn ang="0">
                  <a:pos x="794" y="63"/>
                </a:cxn>
                <a:cxn ang="0">
                  <a:pos x="779" y="79"/>
                </a:cxn>
                <a:cxn ang="0">
                  <a:pos x="763" y="87"/>
                </a:cxn>
                <a:cxn ang="0">
                  <a:pos x="755" y="95"/>
                </a:cxn>
                <a:cxn ang="0">
                  <a:pos x="739" y="95"/>
                </a:cxn>
                <a:cxn ang="0">
                  <a:pos x="723" y="95"/>
                </a:cxn>
                <a:cxn ang="0">
                  <a:pos x="707" y="95"/>
                </a:cxn>
                <a:cxn ang="0">
                  <a:pos x="691" y="95"/>
                </a:cxn>
                <a:cxn ang="0">
                  <a:pos x="667" y="95"/>
                </a:cxn>
                <a:cxn ang="0">
                  <a:pos x="644" y="95"/>
                </a:cxn>
                <a:cxn ang="0">
                  <a:pos x="628" y="95"/>
                </a:cxn>
                <a:cxn ang="0">
                  <a:pos x="508" y="142"/>
                </a:cxn>
                <a:cxn ang="0">
                  <a:pos x="493" y="142"/>
                </a:cxn>
                <a:cxn ang="0">
                  <a:pos x="477" y="142"/>
                </a:cxn>
                <a:cxn ang="0">
                  <a:pos x="461" y="142"/>
                </a:cxn>
                <a:cxn ang="0">
                  <a:pos x="445" y="142"/>
                </a:cxn>
                <a:cxn ang="0">
                  <a:pos x="421" y="142"/>
                </a:cxn>
                <a:cxn ang="0">
                  <a:pos x="405" y="142"/>
                </a:cxn>
                <a:cxn ang="0">
                  <a:pos x="389" y="142"/>
                </a:cxn>
                <a:cxn ang="0">
                  <a:pos x="373" y="142"/>
                </a:cxn>
                <a:cxn ang="0">
                  <a:pos x="358" y="142"/>
                </a:cxn>
                <a:cxn ang="0">
                  <a:pos x="342" y="142"/>
                </a:cxn>
                <a:cxn ang="0">
                  <a:pos x="342" y="158"/>
                </a:cxn>
                <a:cxn ang="0">
                  <a:pos x="342" y="174"/>
                </a:cxn>
                <a:cxn ang="0">
                  <a:pos x="342" y="189"/>
                </a:cxn>
                <a:cxn ang="0">
                  <a:pos x="334" y="205"/>
                </a:cxn>
                <a:cxn ang="0">
                  <a:pos x="326" y="213"/>
                </a:cxn>
                <a:cxn ang="0">
                  <a:pos x="310" y="213"/>
                </a:cxn>
                <a:cxn ang="0">
                  <a:pos x="294" y="213"/>
                </a:cxn>
                <a:cxn ang="0">
                  <a:pos x="278" y="213"/>
                </a:cxn>
                <a:cxn ang="0">
                  <a:pos x="262" y="205"/>
                </a:cxn>
                <a:cxn ang="0">
                  <a:pos x="254" y="189"/>
                </a:cxn>
                <a:cxn ang="0">
                  <a:pos x="246" y="181"/>
                </a:cxn>
                <a:cxn ang="0">
                  <a:pos x="246" y="120"/>
                </a:cxn>
              </a:cxnLst>
              <a:rect l="0" t="0" r="r" b="b"/>
              <a:pathLst>
                <a:path w="867" h="214">
                  <a:moveTo>
                    <a:pt x="0" y="0"/>
                  </a:moveTo>
                  <a:lnTo>
                    <a:pt x="111" y="0"/>
                  </a:lnTo>
                  <a:lnTo>
                    <a:pt x="207" y="0"/>
                  </a:lnTo>
                  <a:lnTo>
                    <a:pt x="294" y="0"/>
                  </a:lnTo>
                  <a:lnTo>
                    <a:pt x="381" y="0"/>
                  </a:lnTo>
                  <a:lnTo>
                    <a:pt x="461" y="0"/>
                  </a:lnTo>
                  <a:lnTo>
                    <a:pt x="532" y="0"/>
                  </a:lnTo>
                  <a:lnTo>
                    <a:pt x="596" y="0"/>
                  </a:lnTo>
                  <a:lnTo>
                    <a:pt x="651" y="0"/>
                  </a:lnTo>
                  <a:lnTo>
                    <a:pt x="707" y="0"/>
                  </a:lnTo>
                  <a:lnTo>
                    <a:pt x="747" y="0"/>
                  </a:lnTo>
                  <a:lnTo>
                    <a:pt x="787" y="0"/>
                  </a:lnTo>
                  <a:lnTo>
                    <a:pt x="818" y="0"/>
                  </a:lnTo>
                  <a:lnTo>
                    <a:pt x="842" y="0"/>
                  </a:lnTo>
                  <a:lnTo>
                    <a:pt x="858" y="0"/>
                  </a:lnTo>
                  <a:lnTo>
                    <a:pt x="866" y="0"/>
                  </a:lnTo>
                  <a:lnTo>
                    <a:pt x="866" y="8"/>
                  </a:lnTo>
                  <a:lnTo>
                    <a:pt x="866" y="16"/>
                  </a:lnTo>
                  <a:lnTo>
                    <a:pt x="866" y="24"/>
                  </a:lnTo>
                  <a:lnTo>
                    <a:pt x="866" y="32"/>
                  </a:lnTo>
                  <a:lnTo>
                    <a:pt x="866" y="39"/>
                  </a:lnTo>
                  <a:lnTo>
                    <a:pt x="866" y="47"/>
                  </a:lnTo>
                  <a:lnTo>
                    <a:pt x="858" y="47"/>
                  </a:lnTo>
                  <a:lnTo>
                    <a:pt x="850" y="47"/>
                  </a:lnTo>
                  <a:lnTo>
                    <a:pt x="842" y="47"/>
                  </a:lnTo>
                  <a:lnTo>
                    <a:pt x="834" y="47"/>
                  </a:lnTo>
                  <a:lnTo>
                    <a:pt x="826" y="47"/>
                  </a:lnTo>
                  <a:lnTo>
                    <a:pt x="818" y="47"/>
                  </a:lnTo>
                  <a:lnTo>
                    <a:pt x="818" y="55"/>
                  </a:lnTo>
                  <a:lnTo>
                    <a:pt x="810" y="55"/>
                  </a:lnTo>
                  <a:lnTo>
                    <a:pt x="802" y="63"/>
                  </a:lnTo>
                  <a:lnTo>
                    <a:pt x="794" y="63"/>
                  </a:lnTo>
                  <a:lnTo>
                    <a:pt x="787" y="71"/>
                  </a:lnTo>
                  <a:lnTo>
                    <a:pt x="779" y="79"/>
                  </a:lnTo>
                  <a:lnTo>
                    <a:pt x="771" y="79"/>
                  </a:lnTo>
                  <a:lnTo>
                    <a:pt x="763" y="87"/>
                  </a:lnTo>
                  <a:lnTo>
                    <a:pt x="755" y="87"/>
                  </a:lnTo>
                  <a:lnTo>
                    <a:pt x="755" y="95"/>
                  </a:lnTo>
                  <a:lnTo>
                    <a:pt x="747" y="95"/>
                  </a:lnTo>
                  <a:lnTo>
                    <a:pt x="739" y="95"/>
                  </a:lnTo>
                  <a:lnTo>
                    <a:pt x="731" y="95"/>
                  </a:lnTo>
                  <a:lnTo>
                    <a:pt x="723" y="95"/>
                  </a:lnTo>
                  <a:lnTo>
                    <a:pt x="715" y="95"/>
                  </a:lnTo>
                  <a:lnTo>
                    <a:pt x="707" y="95"/>
                  </a:lnTo>
                  <a:lnTo>
                    <a:pt x="699" y="95"/>
                  </a:lnTo>
                  <a:lnTo>
                    <a:pt x="691" y="95"/>
                  </a:lnTo>
                  <a:lnTo>
                    <a:pt x="683" y="95"/>
                  </a:lnTo>
                  <a:lnTo>
                    <a:pt x="667" y="95"/>
                  </a:lnTo>
                  <a:lnTo>
                    <a:pt x="659" y="95"/>
                  </a:lnTo>
                  <a:lnTo>
                    <a:pt x="644" y="95"/>
                  </a:lnTo>
                  <a:lnTo>
                    <a:pt x="636" y="95"/>
                  </a:lnTo>
                  <a:lnTo>
                    <a:pt x="628" y="95"/>
                  </a:lnTo>
                  <a:lnTo>
                    <a:pt x="620" y="95"/>
                  </a:lnTo>
                  <a:lnTo>
                    <a:pt x="508" y="142"/>
                  </a:lnTo>
                  <a:lnTo>
                    <a:pt x="501" y="142"/>
                  </a:lnTo>
                  <a:lnTo>
                    <a:pt x="493" y="142"/>
                  </a:lnTo>
                  <a:lnTo>
                    <a:pt x="485" y="142"/>
                  </a:lnTo>
                  <a:lnTo>
                    <a:pt x="477" y="142"/>
                  </a:lnTo>
                  <a:lnTo>
                    <a:pt x="469" y="142"/>
                  </a:lnTo>
                  <a:lnTo>
                    <a:pt x="461" y="142"/>
                  </a:lnTo>
                  <a:lnTo>
                    <a:pt x="453" y="142"/>
                  </a:lnTo>
                  <a:lnTo>
                    <a:pt x="445" y="142"/>
                  </a:lnTo>
                  <a:lnTo>
                    <a:pt x="437" y="142"/>
                  </a:lnTo>
                  <a:lnTo>
                    <a:pt x="421" y="142"/>
                  </a:lnTo>
                  <a:lnTo>
                    <a:pt x="413" y="142"/>
                  </a:lnTo>
                  <a:lnTo>
                    <a:pt x="405" y="142"/>
                  </a:lnTo>
                  <a:lnTo>
                    <a:pt x="397" y="142"/>
                  </a:lnTo>
                  <a:lnTo>
                    <a:pt x="389" y="142"/>
                  </a:lnTo>
                  <a:lnTo>
                    <a:pt x="381" y="142"/>
                  </a:lnTo>
                  <a:lnTo>
                    <a:pt x="373" y="142"/>
                  </a:lnTo>
                  <a:lnTo>
                    <a:pt x="365" y="142"/>
                  </a:lnTo>
                  <a:lnTo>
                    <a:pt x="358" y="142"/>
                  </a:lnTo>
                  <a:lnTo>
                    <a:pt x="350" y="142"/>
                  </a:lnTo>
                  <a:lnTo>
                    <a:pt x="342" y="142"/>
                  </a:lnTo>
                  <a:lnTo>
                    <a:pt x="342" y="150"/>
                  </a:lnTo>
                  <a:lnTo>
                    <a:pt x="342" y="158"/>
                  </a:lnTo>
                  <a:lnTo>
                    <a:pt x="342" y="166"/>
                  </a:lnTo>
                  <a:lnTo>
                    <a:pt x="342" y="174"/>
                  </a:lnTo>
                  <a:lnTo>
                    <a:pt x="342" y="181"/>
                  </a:lnTo>
                  <a:lnTo>
                    <a:pt x="342" y="189"/>
                  </a:lnTo>
                  <a:lnTo>
                    <a:pt x="342" y="197"/>
                  </a:lnTo>
                  <a:lnTo>
                    <a:pt x="334" y="205"/>
                  </a:lnTo>
                  <a:lnTo>
                    <a:pt x="326" y="205"/>
                  </a:lnTo>
                  <a:lnTo>
                    <a:pt x="326" y="213"/>
                  </a:lnTo>
                  <a:lnTo>
                    <a:pt x="318" y="213"/>
                  </a:lnTo>
                  <a:lnTo>
                    <a:pt x="310" y="213"/>
                  </a:lnTo>
                  <a:lnTo>
                    <a:pt x="302" y="213"/>
                  </a:lnTo>
                  <a:lnTo>
                    <a:pt x="294" y="213"/>
                  </a:lnTo>
                  <a:lnTo>
                    <a:pt x="286" y="213"/>
                  </a:lnTo>
                  <a:lnTo>
                    <a:pt x="278" y="213"/>
                  </a:lnTo>
                  <a:lnTo>
                    <a:pt x="270" y="213"/>
                  </a:lnTo>
                  <a:lnTo>
                    <a:pt x="262" y="205"/>
                  </a:lnTo>
                  <a:lnTo>
                    <a:pt x="254" y="197"/>
                  </a:lnTo>
                  <a:lnTo>
                    <a:pt x="254" y="189"/>
                  </a:lnTo>
                  <a:lnTo>
                    <a:pt x="246" y="189"/>
                  </a:lnTo>
                  <a:lnTo>
                    <a:pt x="246" y="181"/>
                  </a:lnTo>
                  <a:lnTo>
                    <a:pt x="246" y="174"/>
                  </a:lnTo>
                  <a:lnTo>
                    <a:pt x="246" y="120"/>
                  </a:lnTo>
                  <a:lnTo>
                    <a:pt x="0" y="0"/>
                  </a:lnTo>
                </a:path>
              </a:pathLst>
            </a:custGeom>
            <a:grpFill/>
            <a:ln w="9525" cap="rnd" cmpd="sng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44"/>
            <p:cNvSpPr>
              <a:spLocks/>
            </p:cNvSpPr>
            <p:nvPr/>
          </p:nvSpPr>
          <p:spPr bwMode="auto">
            <a:xfrm>
              <a:off x="4614" y="2372"/>
              <a:ext cx="626" cy="221"/>
            </a:xfrm>
            <a:custGeom>
              <a:avLst/>
              <a:gdLst/>
              <a:ahLst/>
              <a:cxnLst>
                <a:cxn ang="0">
                  <a:pos x="625" y="0"/>
                </a:cxn>
                <a:cxn ang="0">
                  <a:pos x="625" y="49"/>
                </a:cxn>
                <a:cxn ang="0">
                  <a:pos x="585" y="49"/>
                </a:cxn>
                <a:cxn ang="0">
                  <a:pos x="513" y="98"/>
                </a:cxn>
                <a:cxn ang="0">
                  <a:pos x="377" y="98"/>
                </a:cxn>
                <a:cxn ang="0">
                  <a:pos x="264" y="147"/>
                </a:cxn>
                <a:cxn ang="0">
                  <a:pos x="96" y="147"/>
                </a:cxn>
                <a:cxn ang="0">
                  <a:pos x="96" y="204"/>
                </a:cxn>
                <a:cxn ang="0">
                  <a:pos x="70" y="220"/>
                </a:cxn>
                <a:cxn ang="0">
                  <a:pos x="26" y="220"/>
                </a:cxn>
                <a:cxn ang="0">
                  <a:pos x="0" y="199"/>
                </a:cxn>
                <a:cxn ang="0">
                  <a:pos x="0" y="147"/>
                </a:cxn>
              </a:cxnLst>
              <a:rect l="0" t="0" r="r" b="b"/>
              <a:pathLst>
                <a:path w="626" h="221">
                  <a:moveTo>
                    <a:pt x="625" y="0"/>
                  </a:moveTo>
                  <a:lnTo>
                    <a:pt x="625" y="49"/>
                  </a:lnTo>
                  <a:lnTo>
                    <a:pt x="585" y="49"/>
                  </a:lnTo>
                  <a:lnTo>
                    <a:pt x="513" y="98"/>
                  </a:lnTo>
                  <a:lnTo>
                    <a:pt x="377" y="98"/>
                  </a:lnTo>
                  <a:lnTo>
                    <a:pt x="264" y="147"/>
                  </a:lnTo>
                  <a:lnTo>
                    <a:pt x="96" y="147"/>
                  </a:lnTo>
                  <a:lnTo>
                    <a:pt x="96" y="204"/>
                  </a:lnTo>
                  <a:lnTo>
                    <a:pt x="70" y="220"/>
                  </a:lnTo>
                  <a:lnTo>
                    <a:pt x="26" y="220"/>
                  </a:lnTo>
                  <a:lnTo>
                    <a:pt x="0" y="199"/>
                  </a:lnTo>
                  <a:lnTo>
                    <a:pt x="0" y="147"/>
                  </a:lnTo>
                </a:path>
              </a:pathLst>
            </a:custGeom>
            <a:grpFill/>
            <a:ln w="9525" cap="rnd" cmpd="sng">
              <a:solidFill>
                <a:schemeClr val="hlink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318550" y="2833932"/>
            <a:ext cx="2150721" cy="11695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evidence of reducing volatility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Gets in the way of diversification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44650" y="2317772"/>
            <a:ext cx="2253584" cy="11695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Enhances return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Stochastic dominance over relative and absolute momentum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27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0678"/>
                <a:ext cx="8229600" cy="1514284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Raw Signal: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𝑆𝑖𝑔𝑛𝑎𝑙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−3,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−12,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Broad Asset Classes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0678"/>
                <a:ext cx="8229600" cy="1514284"/>
              </a:xfrm>
              <a:blipFill rotWithShape="0">
                <a:blip r:embed="rId2"/>
                <a:stretch>
                  <a:fillRect l="-963" t="-2811" b="-2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681144"/>
              </p:ext>
            </p:extLst>
          </p:nvPr>
        </p:nvGraphicFramePr>
        <p:xfrm>
          <a:off x="252483" y="2674962"/>
          <a:ext cx="8639034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96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796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796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67616">
                <a:tc>
                  <a:txBody>
                    <a:bodyPr/>
                    <a:lstStyle/>
                    <a:p>
                      <a:r>
                        <a:rPr lang="en-US" dirty="0"/>
                        <a:t>Equities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Estate and Commodities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7208">
                <a:tc>
                  <a:txBody>
                    <a:bodyPr/>
                    <a:lstStyle/>
                    <a:p>
                      <a:r>
                        <a:rPr lang="en-US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Government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Real Estate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7208">
                <a:tc>
                  <a:txBody>
                    <a:bodyPr/>
                    <a:lstStyle/>
                    <a:p>
                      <a:r>
                        <a:rPr lang="en-US" dirty="0"/>
                        <a:t>International</a:t>
                      </a:r>
                      <a:r>
                        <a:rPr lang="en-US" baseline="0" dirty="0"/>
                        <a:t> Developed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Corporate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Commodities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7208">
                <a:tc>
                  <a:txBody>
                    <a:bodyPr/>
                    <a:lstStyle/>
                    <a:p>
                      <a:r>
                        <a:rPr lang="en-US" dirty="0"/>
                        <a:t>Emerging Markets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 txBox="1">
                <a:spLocks/>
              </p:cNvSpPr>
              <p:nvPr/>
            </p:nvSpPr>
            <p:spPr>
              <a:xfrm>
                <a:off x="457200" y="4640238"/>
                <a:ext cx="8229600" cy="12863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1B8BD5"/>
                  </a:buClr>
                  <a:buFont typeface="Lucida Grande"/>
                  <a:buChar char="»"/>
                  <a:defRPr sz="2800" kern="1100" spc="50" normalizeH="0" baseline="0">
                    <a:solidFill>
                      <a:schemeClr val="tx2">
                        <a:lumMod val="75000"/>
                      </a:schemeClr>
                    </a:solidFill>
                    <a:latin typeface="Whitney-Book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rgbClr val="1B8BD5"/>
                  </a:buClr>
                  <a:buFont typeface="Lucida Grande"/>
                  <a:buChar char="»"/>
                  <a:defRPr sz="2600" kern="1100" spc="50" normalizeH="0" baseline="0">
                    <a:solidFill>
                      <a:schemeClr val="tx2">
                        <a:lumMod val="75000"/>
                      </a:schemeClr>
                    </a:solidFill>
                    <a:latin typeface="Whitney-Book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rgbClr val="1B8BD5"/>
                  </a:buClr>
                  <a:buFont typeface="Lucida Grande"/>
                  <a:buChar char="»"/>
                  <a:defRPr sz="2200" kern="1100" spc="50" normalizeH="0" baseline="0">
                    <a:solidFill>
                      <a:schemeClr val="tx2">
                        <a:lumMod val="75000"/>
                      </a:schemeClr>
                    </a:solidFill>
                    <a:latin typeface="Whitney-Book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Clr>
                    <a:srgbClr val="1B8BD5"/>
                  </a:buClr>
                  <a:buFont typeface="Lucida Grande"/>
                  <a:buChar char="»"/>
                  <a:defRPr sz="2000" kern="1100" spc="50" normalizeH="0" baseline="0">
                    <a:solidFill>
                      <a:schemeClr val="tx2">
                        <a:lumMod val="75000"/>
                      </a:schemeClr>
                    </a:solidFill>
                    <a:latin typeface="Whitney-Book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Clr>
                    <a:srgbClr val="1B8BD5"/>
                  </a:buClr>
                  <a:buFont typeface="Lucida Grande"/>
                  <a:buChar char="»"/>
                  <a:defRPr sz="2000" kern="1100" spc="50" normalizeH="0" baseline="0">
                    <a:solidFill>
                      <a:schemeClr val="tx2">
                        <a:lumMod val="75000"/>
                      </a:schemeClr>
                    </a:solidFill>
                    <a:latin typeface="Whitney-Book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𝑆𝑖𝑔𝑛𝑎𝑙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𝑆𝑖𝑔𝑛𝑎𝑙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𝑆𝑖𝑔𝑛𝑎𝑙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𝐵𝐴𝐶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𝑠𝑖𝑔𝑛𝑎𝑙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𝑒𝑙𝑠𝑒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𝑠𝑖𝑔𝑛𝑎𝑙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640238"/>
                <a:ext cx="8229600" cy="1286367"/>
              </a:xfrm>
              <a:prstGeom prst="rect">
                <a:avLst/>
              </a:prstGeom>
              <a:blipFill rotWithShape="0">
                <a:blip r:embed="rId3"/>
                <a:stretch>
                  <a:fillRect l="-963" t="-1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1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15"/>
            <a:ext cx="8229600" cy="597614"/>
          </a:xfrm>
        </p:spPr>
        <p:txBody>
          <a:bodyPr/>
          <a:lstStyle/>
          <a:p>
            <a:r>
              <a:rPr lang="en-US" dirty="0"/>
              <a:t>First Implementation(Equity)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8890"/>
            <a:ext cx="8171511" cy="410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2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First implementation (non-equity)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25" y="1661532"/>
            <a:ext cx="874112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1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15"/>
            <a:ext cx="8229600" cy="883571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First implementation (Issues)</a:t>
            </a:r>
          </a:p>
        </p:txBody>
      </p:sp>
      <p:sp>
        <p:nvSpPr>
          <p:cNvPr id="5" name="Explosion 2 4"/>
          <p:cNvSpPr/>
          <p:nvPr/>
        </p:nvSpPr>
        <p:spPr>
          <a:xfrm rot="1317861">
            <a:off x="382168" y="2106750"/>
            <a:ext cx="3747013" cy="3184249"/>
          </a:xfrm>
          <a:prstGeom prst="irregularSeal2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674870" y="2560320"/>
            <a:ext cx="4084166" cy="211740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rved Up Arrow 6"/>
          <p:cNvSpPr/>
          <p:nvPr/>
        </p:nvSpPr>
        <p:spPr>
          <a:xfrm rot="21201785">
            <a:off x="3481231" y="4551731"/>
            <a:ext cx="2123167" cy="985862"/>
          </a:xfrm>
          <a:prstGeom prst="curvedUpArrow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4430" y="1680210"/>
            <a:ext cx="208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Problem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09360" y="1680210"/>
            <a:ext cx="208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0130" y="3200400"/>
            <a:ext cx="27203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Dual Momentum adding very little value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Too much allocation towards cash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52060" y="2907393"/>
            <a:ext cx="3706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Don’t move weights to cash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Move total weight of broad asset class (Equities, Bonds,…) to asset with dual momentum signal of zero in broad asset class </a:t>
            </a:r>
            <a:r>
              <a:rPr lang="en-US" dirty="0">
                <a:solidFill>
                  <a:schemeClr val="bg1"/>
                </a:solidFill>
              </a:rPr>
              <a:t>group.</a:t>
            </a:r>
          </a:p>
        </p:txBody>
      </p:sp>
    </p:spTree>
    <p:extLst>
      <p:ext uri="{BB962C8B-B14F-4D97-AF65-F5344CB8AC3E}">
        <p14:creationId xmlns:p14="http://schemas.microsoft.com/office/powerpoint/2010/main" val="169520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Revised implementation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(simple Example)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3266" y="1270215"/>
            <a:ext cx="6953534" cy="46166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Equities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33266" y="1975561"/>
            <a:ext cx="2159756" cy="83099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United States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56795" y="1975563"/>
            <a:ext cx="2425892" cy="83099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International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46460" y="1975562"/>
            <a:ext cx="2040340" cy="83099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Emerging Markets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9182" y="3923544"/>
            <a:ext cx="1624084" cy="70788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Weighted Prev. Return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9182" y="3004526"/>
            <a:ext cx="1624084" cy="70788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SAA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Weight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182" y="5053695"/>
            <a:ext cx="1624084" cy="70788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TAA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828800" y="3004526"/>
                <a:ext cx="17059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004526"/>
                <a:ext cx="1705972" cy="6463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152330" y="3081832"/>
                <a:ext cx="17059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330" y="3081832"/>
                <a:ext cx="1705972" cy="646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885294" y="3174867"/>
                <a:ext cx="18015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294" y="3174867"/>
                <a:ext cx="1801506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1981200" y="4005383"/>
            <a:ext cx="1705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5%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56795" y="4000850"/>
            <a:ext cx="2425892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7%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60356" y="4056636"/>
            <a:ext cx="1801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3%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03862" y="5057988"/>
            <a:ext cx="1705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0%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056794" y="5135294"/>
                <a:ext cx="2425893" cy="52322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794" y="5135294"/>
                <a:ext cx="242589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6960356" y="5228329"/>
            <a:ext cx="1801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0%</a:t>
            </a:r>
          </a:p>
        </p:txBody>
      </p:sp>
    </p:spTree>
    <p:extLst>
      <p:ext uri="{BB962C8B-B14F-4D97-AF65-F5344CB8AC3E}">
        <p14:creationId xmlns:p14="http://schemas.microsoft.com/office/powerpoint/2010/main" val="20981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3568"/>
            <a:ext cx="8229600" cy="844948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sample high risk Individual dual momentum results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2" y="3236994"/>
            <a:ext cx="7813299" cy="280717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737360" y="3744188"/>
            <a:ext cx="1439208" cy="520244"/>
            <a:chOff x="1737360" y="3744188"/>
            <a:chExt cx="1439208" cy="520244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737360" y="3851910"/>
              <a:ext cx="54864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737360" y="3996690"/>
              <a:ext cx="548640" cy="0"/>
            </a:xfrm>
            <a:prstGeom prst="line">
              <a:avLst/>
            </a:prstGeom>
            <a:ln>
              <a:solidFill>
                <a:srgbClr val="7030A0"/>
              </a:solidFill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737360" y="4171950"/>
              <a:ext cx="548640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388870" y="3744188"/>
              <a:ext cx="7800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SAA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92680" y="3896588"/>
              <a:ext cx="7800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TAA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96490" y="4048988"/>
              <a:ext cx="7800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Benchmark</a:t>
              </a: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52" y="1103295"/>
            <a:ext cx="7123728" cy="208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4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sample high risk combined dual momentum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25490"/>
            <a:ext cx="8547851" cy="30874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98" y="1270215"/>
            <a:ext cx="8455454" cy="102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0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7215"/>
            <a:ext cx="8511201" cy="1038645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Out of sample high risk combined dual momentum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1165860"/>
            <a:ext cx="8645821" cy="1051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" y="2416137"/>
            <a:ext cx="8686801" cy="336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15"/>
            <a:ext cx="8229600" cy="787185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Dual momentum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Significant increase in returns and Sharpe ratio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Still maintain low volatilities and drawdowns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Nice addition even though it does not decrease risk significantly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0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65608" y="1575712"/>
            <a:ext cx="6492240" cy="60623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914400" y="526046"/>
            <a:ext cx="7836326" cy="6583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08993" y="1544601"/>
            <a:ext cx="7360920" cy="4194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Lucida Grande"/>
              <a:buChar char="»"/>
              <a:defRPr sz="2600" kern="1200" spc="200">
                <a:solidFill>
                  <a:schemeClr val="tx2">
                    <a:lumMod val="75000"/>
                  </a:schemeClr>
                </a:solidFill>
                <a:latin typeface="Whitney-Medium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Lucida Grande"/>
              <a:buChar char="»"/>
              <a:defRPr sz="2600" kern="1200" spc="200">
                <a:solidFill>
                  <a:schemeClr val="tx2">
                    <a:lumMod val="75000"/>
                  </a:schemeClr>
                </a:solidFill>
                <a:latin typeface="Whitney-Medium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Lucida Grande"/>
              <a:buChar char="»"/>
              <a:defRPr sz="2600" kern="1200" spc="200">
                <a:solidFill>
                  <a:schemeClr val="tx2">
                    <a:lumMod val="75000"/>
                  </a:schemeClr>
                </a:solidFill>
                <a:latin typeface="Whitney-Medium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Lucida Grande"/>
              <a:buChar char="»"/>
              <a:defRPr sz="2600" kern="1200" spc="200">
                <a:solidFill>
                  <a:schemeClr val="tx2">
                    <a:lumMod val="75000"/>
                  </a:schemeClr>
                </a:solidFill>
                <a:latin typeface="Whitney-Medium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Lucida Grande"/>
              <a:buChar char="»"/>
              <a:defRPr sz="2600" kern="1200" spc="200">
                <a:solidFill>
                  <a:schemeClr val="tx2">
                    <a:lumMod val="75000"/>
                  </a:schemeClr>
                </a:solidFill>
                <a:latin typeface="Whitney-Medium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Added Signals</a:t>
            </a:r>
          </a:p>
          <a:p>
            <a:pPr lvl="1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Dual Momentum</a:t>
            </a:r>
          </a:p>
          <a:p>
            <a:pPr lvl="1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Variance Risk Premium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457200" lvl="1" indent="0">
              <a:buNone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7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45111" y="4229191"/>
            <a:ext cx="6492240" cy="60623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914400" y="526046"/>
            <a:ext cx="7836326" cy="6583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08993" y="1544601"/>
            <a:ext cx="7360920" cy="4194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Lucida Grande"/>
              <a:buChar char="»"/>
              <a:defRPr sz="2600" kern="1200" spc="200">
                <a:solidFill>
                  <a:schemeClr val="tx2">
                    <a:lumMod val="75000"/>
                  </a:schemeClr>
                </a:solidFill>
                <a:latin typeface="Whitney-Medium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Lucida Grande"/>
              <a:buChar char="»"/>
              <a:defRPr sz="2600" kern="1200" spc="200">
                <a:solidFill>
                  <a:schemeClr val="tx2">
                    <a:lumMod val="75000"/>
                  </a:schemeClr>
                </a:solidFill>
                <a:latin typeface="Whitney-Medium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Lucida Grande"/>
              <a:buChar char="»"/>
              <a:defRPr sz="2600" kern="1200" spc="200">
                <a:solidFill>
                  <a:schemeClr val="tx2">
                    <a:lumMod val="75000"/>
                  </a:schemeClr>
                </a:solidFill>
                <a:latin typeface="Whitney-Medium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Lucida Grande"/>
              <a:buChar char="»"/>
              <a:defRPr sz="2600" kern="1200" spc="200">
                <a:solidFill>
                  <a:schemeClr val="tx2">
                    <a:lumMod val="75000"/>
                  </a:schemeClr>
                </a:solidFill>
                <a:latin typeface="Whitney-Medium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Lucida Grande"/>
              <a:buChar char="»"/>
              <a:defRPr sz="2600" kern="1200" spc="200">
                <a:solidFill>
                  <a:schemeClr val="tx2">
                    <a:lumMod val="75000"/>
                  </a:schemeClr>
                </a:solidFill>
                <a:latin typeface="Whitney-Medium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Added Signals</a:t>
            </a:r>
          </a:p>
          <a:p>
            <a:pPr lvl="1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Dual Momentum</a:t>
            </a:r>
          </a:p>
          <a:p>
            <a:pPr lvl="1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Variance Risk Premium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457200" lvl="1" indent="0">
              <a:buNone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99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735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Variance Risk premium (vrp)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239735"/>
            <a:ext cx="8467344" cy="4471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1B8BD5"/>
              </a:buClr>
              <a:buFont typeface="Lucida Grande"/>
              <a:buChar char="»"/>
              <a:defRPr sz="2800" kern="1100" spc="50" normalizeH="0" baseline="0">
                <a:solidFill>
                  <a:schemeClr val="tx2">
                    <a:lumMod val="75000"/>
                  </a:schemeClr>
                </a:solidFill>
                <a:latin typeface="Whitney-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1B8BD5"/>
              </a:buClr>
              <a:buFont typeface="Lucida Grande"/>
              <a:buChar char="»"/>
              <a:defRPr sz="2600" kern="1100" spc="50" normalizeH="0" baseline="0">
                <a:solidFill>
                  <a:schemeClr val="tx2">
                    <a:lumMod val="75000"/>
                  </a:schemeClr>
                </a:solidFill>
                <a:latin typeface="Whitney-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1B8BD5"/>
              </a:buClr>
              <a:buFont typeface="Lucida Grande"/>
              <a:buChar char="»"/>
              <a:defRPr sz="2200" kern="1100" spc="50" normalizeH="0" baseline="0">
                <a:solidFill>
                  <a:schemeClr val="tx2">
                    <a:lumMod val="75000"/>
                  </a:schemeClr>
                </a:solidFill>
                <a:latin typeface="Whitney-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1B8BD5"/>
              </a:buClr>
              <a:buFont typeface="Lucida Grande"/>
              <a:buChar char="»"/>
              <a:defRPr sz="2000" kern="1100" spc="50" normalizeH="0" baseline="0">
                <a:solidFill>
                  <a:schemeClr val="tx2">
                    <a:lumMod val="75000"/>
                  </a:schemeClr>
                </a:solidFill>
                <a:latin typeface="Whitney-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1B8BD5"/>
              </a:buClr>
              <a:buFont typeface="Lucida Grande"/>
              <a:buChar char="»"/>
              <a:defRPr sz="2000" kern="1100" spc="50" normalizeH="0" baseline="0">
                <a:solidFill>
                  <a:schemeClr val="tx2">
                    <a:lumMod val="75000"/>
                  </a:schemeClr>
                </a:solidFill>
                <a:latin typeface="Whitney-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improve the equity market timing ability. Equity risk premia has a short run component </a:t>
            </a:r>
            <a:r>
              <a:rPr lang="mr-IN" sz="2400" dirty="0">
                <a:latin typeface="Arial" panose="020B0604020202020204" pitchFamily="34" charset="0"/>
                <a:cs typeface="Times New Roman" panose="02020603050405020304" pitchFamily="18" charset="0"/>
              </a:rPr>
              <a:t>–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VRP.</a:t>
            </a: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Empirical proxy constructed as difference between options-implied variance and realized variance.</a:t>
            </a: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Intuition: When VRP is significantly positive, implies investors are expecting higher volatility than the existing volatility or a tail event.</a:t>
            </a: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Investors need to be compensated for taking this risk. Hence higher VRP predicts higher future returns.</a:t>
            </a:r>
          </a:p>
          <a:p>
            <a:pPr marL="342900" lvl="1" indent="-342900"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VRP leads equity markets, especially during crisis (few examples).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83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735"/>
            <a:ext cx="8229600" cy="829095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VRP - PROXY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57200" y="1418896"/>
                <a:ext cx="8467344" cy="48347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1B8BD5"/>
                  </a:buClr>
                  <a:buFont typeface="Lucida Grande"/>
                  <a:buChar char="»"/>
                  <a:defRPr sz="2800" kern="1100" spc="50" normalizeH="0" baseline="0">
                    <a:solidFill>
                      <a:schemeClr val="tx2">
                        <a:lumMod val="75000"/>
                      </a:schemeClr>
                    </a:solidFill>
                    <a:latin typeface="Whitney-Book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rgbClr val="1B8BD5"/>
                  </a:buClr>
                  <a:buFont typeface="Lucida Grande"/>
                  <a:buChar char="»"/>
                  <a:defRPr sz="2600" kern="1100" spc="50" normalizeH="0" baseline="0">
                    <a:solidFill>
                      <a:schemeClr val="tx2">
                        <a:lumMod val="75000"/>
                      </a:schemeClr>
                    </a:solidFill>
                    <a:latin typeface="Whitney-Book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rgbClr val="1B8BD5"/>
                  </a:buClr>
                  <a:buFont typeface="Lucida Grande"/>
                  <a:buChar char="»"/>
                  <a:defRPr sz="2200" kern="1100" spc="50" normalizeH="0" baseline="0">
                    <a:solidFill>
                      <a:schemeClr val="tx2">
                        <a:lumMod val="75000"/>
                      </a:schemeClr>
                    </a:solidFill>
                    <a:latin typeface="Whitney-Book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Clr>
                    <a:srgbClr val="1B8BD5"/>
                  </a:buClr>
                  <a:buFont typeface="Lucida Grande"/>
                  <a:buChar char="»"/>
                  <a:defRPr sz="2000" kern="1100" spc="50" normalizeH="0" baseline="0">
                    <a:solidFill>
                      <a:schemeClr val="tx2">
                        <a:lumMod val="75000"/>
                      </a:schemeClr>
                    </a:solidFill>
                    <a:latin typeface="Whitney-Book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Clr>
                    <a:srgbClr val="1B8BD5"/>
                  </a:buClr>
                  <a:buFont typeface="Lucida Grande"/>
                  <a:buChar char="»"/>
                  <a:defRPr sz="2000" kern="1100" spc="50" normalizeH="0" baseline="0">
                    <a:solidFill>
                      <a:schemeClr val="tx2">
                        <a:lumMod val="75000"/>
                      </a:schemeClr>
                    </a:solidFill>
                    <a:latin typeface="Whitney-Book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Implied Variance (IV) is CBOE VIX index for US equity markets.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Global VRP (Bollerslev, 2016)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𝑉𝑅𝑃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              </m:t>
                        </m:r>
                      </m:sub>
                      <m:sup>
                        <m:r>
                          <a:rPr lang="en-US" sz="2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𝐺𝑙𝑜𝑏𝑎𝑙</m:t>
                        </m:r>
                      </m:sup>
                    </m:sSubSup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r>
                      <a:rPr lang="en-US" sz="24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8</m:t>
                        </m:r>
                      </m:sup>
                    </m:sSubSup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p>
                    </m:sSubSup>
                    <m:r>
                      <a:rPr lang="en-US" sz="24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sSubSup>
                      <m:sSubSupPr>
                        <m:ctrlP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𝑉𝑅𝑃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); 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1 to 8 countries</a:t>
                </a:r>
              </a:p>
              <a:p>
                <a:pPr lvl="1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Weights are end of month market caps.</a:t>
                </a:r>
              </a:p>
              <a:p>
                <a:pPr lvl="1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U.S market accounts for 60% of global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VRP (plot).</a:t>
                </a: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Global equity markets are highly </a:t>
                </a:r>
              </a:p>
              <a:p>
                <a:pPr marL="457200" lvl="1" indent="0">
                  <a:buNone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correlated. Average pairwise 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correlation is about 86%. 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18896"/>
                <a:ext cx="8467344" cy="4834759"/>
              </a:xfrm>
              <a:prstGeom prst="rect">
                <a:avLst/>
              </a:prstGeom>
              <a:blipFill rotWithShape="0">
                <a:blip r:embed="rId2"/>
                <a:stretch>
                  <a:fillRect l="-1080" t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320" y="4087933"/>
            <a:ext cx="3154680" cy="227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735"/>
            <a:ext cx="8229600" cy="749085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Methods-calculating vrp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57200" y="1030276"/>
                <a:ext cx="8467344" cy="48347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1B8BD5"/>
                  </a:buClr>
                  <a:buFont typeface="Lucida Grande"/>
                  <a:buChar char="»"/>
                  <a:defRPr sz="2800" kern="1100" spc="50" normalizeH="0" baseline="0">
                    <a:solidFill>
                      <a:schemeClr val="tx2">
                        <a:lumMod val="75000"/>
                      </a:schemeClr>
                    </a:solidFill>
                    <a:latin typeface="Whitney-Book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rgbClr val="1B8BD5"/>
                  </a:buClr>
                  <a:buFont typeface="Lucida Grande"/>
                  <a:buChar char="»"/>
                  <a:defRPr sz="2600" kern="1100" spc="50" normalizeH="0" baseline="0">
                    <a:solidFill>
                      <a:schemeClr val="tx2">
                        <a:lumMod val="75000"/>
                      </a:schemeClr>
                    </a:solidFill>
                    <a:latin typeface="Whitney-Book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rgbClr val="1B8BD5"/>
                  </a:buClr>
                  <a:buFont typeface="Lucida Grande"/>
                  <a:buChar char="»"/>
                  <a:defRPr sz="2200" kern="1100" spc="50" normalizeH="0" baseline="0">
                    <a:solidFill>
                      <a:schemeClr val="tx2">
                        <a:lumMod val="75000"/>
                      </a:schemeClr>
                    </a:solidFill>
                    <a:latin typeface="Whitney-Book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Clr>
                    <a:srgbClr val="1B8BD5"/>
                  </a:buClr>
                  <a:buFont typeface="Lucida Grande"/>
                  <a:buChar char="»"/>
                  <a:defRPr sz="2000" kern="1100" spc="50" normalizeH="0" baseline="0">
                    <a:solidFill>
                      <a:schemeClr val="tx2">
                        <a:lumMod val="75000"/>
                      </a:schemeClr>
                    </a:solidFill>
                    <a:latin typeface="Whitney-Book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Clr>
                    <a:srgbClr val="1B8BD5"/>
                  </a:buClr>
                  <a:buFont typeface="Lucida Grande"/>
                  <a:buChar char="»"/>
                  <a:defRPr sz="2000" kern="1100" spc="50" normalizeH="0" baseline="0">
                    <a:solidFill>
                      <a:schemeClr val="tx2">
                        <a:lumMod val="75000"/>
                      </a:schemeClr>
                    </a:solidFill>
                    <a:latin typeface="Whitney-Book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Method 1: using historical realized variance.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𝑉𝑅𝑃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≡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𝐼𝑉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−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𝑅𝑉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Difference of ex ante Implied and ex post realized variance.</a:t>
                </a: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Method 2: using one step ahead forecast of RV.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𝐸𝑉𝑅𝑃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≡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𝐼𝑉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+1 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𝑅𝑉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Separates the temporal variation in volatility risk premium.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𝑅𝑉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𝐼𝑉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𝑅𝑉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 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Method 3: Reduced form HAR- RV model.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𝐷𝑎𝑖𝑙𝑦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𝑊𝑒𝑒𝑘𝑙𝑦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𝑀𝑜𝑛𝑡h𝑙𝑦</m:t>
                        </m:r>
                      </m:sub>
                    </m:sSub>
                  </m:oMath>
                </a14:m>
                <a:endParaRPr lang="en-US" sz="24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Requires Intraday VIX data.</a:t>
                </a:r>
              </a:p>
              <a:p>
                <a:pPr lvl="1"/>
                <a:endParaRPr lang="en-US" sz="2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en-US" sz="2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2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030276"/>
                <a:ext cx="8467344" cy="4834759"/>
              </a:xfrm>
              <a:prstGeom prst="rect">
                <a:avLst/>
              </a:prstGeom>
              <a:blipFill>
                <a:blip r:embed="rId3"/>
                <a:stretch>
                  <a:fillRect l="-792" t="-757" b="-2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7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9605"/>
            <a:ext cx="8229600" cy="714795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calculating vrp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57200" y="1418896"/>
                <a:ext cx="8467344" cy="48347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1B8BD5"/>
                  </a:buClr>
                  <a:buFont typeface="Lucida Grande"/>
                  <a:buChar char="»"/>
                  <a:defRPr sz="2800" kern="1100" spc="50" normalizeH="0" baseline="0">
                    <a:solidFill>
                      <a:schemeClr val="tx2">
                        <a:lumMod val="75000"/>
                      </a:schemeClr>
                    </a:solidFill>
                    <a:latin typeface="Whitney-Book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rgbClr val="1B8BD5"/>
                  </a:buClr>
                  <a:buFont typeface="Lucida Grande"/>
                  <a:buChar char="»"/>
                  <a:defRPr sz="2600" kern="1100" spc="50" normalizeH="0" baseline="0">
                    <a:solidFill>
                      <a:schemeClr val="tx2">
                        <a:lumMod val="75000"/>
                      </a:schemeClr>
                    </a:solidFill>
                    <a:latin typeface="Whitney-Book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rgbClr val="1B8BD5"/>
                  </a:buClr>
                  <a:buFont typeface="Lucida Grande"/>
                  <a:buChar char="»"/>
                  <a:defRPr sz="2200" kern="1100" spc="50" normalizeH="0" baseline="0">
                    <a:solidFill>
                      <a:schemeClr val="tx2">
                        <a:lumMod val="75000"/>
                      </a:schemeClr>
                    </a:solidFill>
                    <a:latin typeface="Whitney-Book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Clr>
                    <a:srgbClr val="1B8BD5"/>
                  </a:buClr>
                  <a:buFont typeface="Lucida Grande"/>
                  <a:buChar char="»"/>
                  <a:defRPr sz="2000" kern="1100" spc="50" normalizeH="0" baseline="0">
                    <a:solidFill>
                      <a:schemeClr val="tx2">
                        <a:lumMod val="75000"/>
                      </a:schemeClr>
                    </a:solidFill>
                    <a:latin typeface="Whitney-Book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Clr>
                    <a:srgbClr val="1B8BD5"/>
                  </a:buClr>
                  <a:buFont typeface="Lucida Grande"/>
                  <a:buChar char="»"/>
                  <a:defRPr sz="2000" kern="1100" spc="50" normalizeH="0" baseline="0">
                    <a:solidFill>
                      <a:schemeClr val="tx2">
                        <a:lumMod val="75000"/>
                      </a:schemeClr>
                    </a:solidFill>
                    <a:latin typeface="Whitney-Book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Implemented model: Is a combination of method 2 &amp; 3.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cs typeface="Times New Roman" panose="02020603050405020304" pitchFamily="18" charset="0"/>
                          </a:rPr>
                          <m:t>𝐸𝑉𝑅𝑃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≡ 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𝐼𝑉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+1 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−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𝐸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𝑅𝑉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𝑅𝑉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+ 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𝐼𝑉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−1,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+ 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𝑅𝑉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𝑤𝑒𝑒𝑘𝑙𝑦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                                                           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𝑅𝑉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𝑚𝑜𝑛𝑡h𝑙𝑦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+  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400" dirty="0">
                  <a:latin typeface="Arial" panose="020B0604020202020204" pitchFamily="34" charset="0"/>
                  <a:ea typeface="Cambria Math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𝑅𝑉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𝑤𝑒𝑒𝑘𝑙𝑦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𝑤𝑒𝑒𝑘𝑙𝑦</m:t>
                        </m:r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charset="0"/>
                            <a:cs typeface="Times New Roman" panose="02020603050405020304" pitchFamily="18" charset="0"/>
                          </a:rPr>
                          <m:t>𝑠𝑝</m:t>
                        </m:r>
                        <m:r>
                          <a:rPr lang="en-US" sz="2400" i="1">
                            <a:latin typeface="Cambria Math" charset="0"/>
                            <a:cs typeface="Times New Roman" panose="02020603050405020304" pitchFamily="18" charset="0"/>
                          </a:rPr>
                          <m:t>500.</m:t>
                        </m:r>
                        <m:r>
                          <a:rPr lang="en-US" sz="2400" i="1">
                            <a:latin typeface="Cambria Math" charset="0"/>
                            <a:cs typeface="Times New Roman" panose="02020603050405020304" pitchFamily="18" charset="0"/>
                          </a:rPr>
                          <m:t>𝑟𝑒𝑡𝑢𝑟𝑛𝑠</m:t>
                        </m:r>
                        <m:r>
                          <a:rPr lang="en-US" sz="2400" i="1">
                            <a:latin typeface="Cambria Math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𝑅𝑉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𝑚𝑜𝑛𝑡h𝑙𝑦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𝑚𝑜𝑛𝑡h</m:t>
                        </m:r>
                        <m:r>
                          <a:rPr lang="en-US" sz="2400" i="1">
                            <a:latin typeface="Cambria Math" charset="0"/>
                            <a:cs typeface="Times New Roman" panose="02020603050405020304" pitchFamily="18" charset="0"/>
                          </a:rPr>
                          <m:t>𝑙𝑦</m:t>
                        </m:r>
                      </m:sub>
                    </m:sSub>
                    <m:sSup>
                      <m:sSupPr>
                        <m:ctrlPr>
                          <a:rPr lang="en-US" sz="2400" i="1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charset="0"/>
                            <a:cs typeface="Times New Roman" panose="02020603050405020304" pitchFamily="18" charset="0"/>
                          </a:rPr>
                          <m:t>𝑠𝑝</m:t>
                        </m:r>
                        <m:r>
                          <a:rPr lang="en-US" sz="2400" i="1">
                            <a:latin typeface="Cambria Math" charset="0"/>
                            <a:cs typeface="Times New Roman" panose="02020603050405020304" pitchFamily="18" charset="0"/>
                          </a:rPr>
                          <m:t>500.</m:t>
                        </m:r>
                        <m:r>
                          <a:rPr lang="en-US" sz="2400" i="1">
                            <a:latin typeface="Cambria Math" charset="0"/>
                            <a:cs typeface="Times New Roman" panose="02020603050405020304" pitchFamily="18" charset="0"/>
                          </a:rPr>
                          <m:t>𝑟𝑒𝑡𝑢𝑟𝑛𝑠</m:t>
                        </m:r>
                        <m:r>
                          <a:rPr lang="en-US" sz="2400" i="1">
                            <a:latin typeface="Cambria Math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We perform rolling regressions using previous 3 month data.</a:t>
                </a:r>
              </a:p>
              <a:p>
                <a:pPr lvl="1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Significant R-squared values.</a:t>
                </a:r>
              </a:p>
              <a:p>
                <a:pPr lvl="1"/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2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18896"/>
                <a:ext cx="8467344" cy="4834759"/>
              </a:xfrm>
              <a:prstGeom prst="rect">
                <a:avLst/>
              </a:prstGeom>
              <a:blipFill>
                <a:blip r:embed="rId2"/>
                <a:stretch>
                  <a:fillRect l="-936" t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2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735"/>
            <a:ext cx="8229600" cy="886245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calculating vrp 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457200" y="1418896"/>
                <a:ext cx="8467344" cy="48347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1B8BD5"/>
                  </a:buClr>
                  <a:buFont typeface="Lucida Grande"/>
                  <a:buChar char="»"/>
                  <a:defRPr sz="2800" kern="1100" spc="50" normalizeH="0" baseline="0">
                    <a:solidFill>
                      <a:schemeClr val="tx2">
                        <a:lumMod val="75000"/>
                      </a:schemeClr>
                    </a:solidFill>
                    <a:latin typeface="Whitney-Book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rgbClr val="1B8BD5"/>
                  </a:buClr>
                  <a:buFont typeface="Lucida Grande"/>
                  <a:buChar char="»"/>
                  <a:defRPr sz="2600" kern="1100" spc="50" normalizeH="0" baseline="0">
                    <a:solidFill>
                      <a:schemeClr val="tx2">
                        <a:lumMod val="75000"/>
                      </a:schemeClr>
                    </a:solidFill>
                    <a:latin typeface="Whitney-Book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rgbClr val="1B8BD5"/>
                  </a:buClr>
                  <a:buFont typeface="Lucida Grande"/>
                  <a:buChar char="»"/>
                  <a:defRPr sz="2200" kern="1100" spc="50" normalizeH="0" baseline="0">
                    <a:solidFill>
                      <a:schemeClr val="tx2">
                        <a:lumMod val="75000"/>
                      </a:schemeClr>
                    </a:solidFill>
                    <a:latin typeface="Whitney-Book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Clr>
                    <a:srgbClr val="1B8BD5"/>
                  </a:buClr>
                  <a:buFont typeface="Lucida Grande"/>
                  <a:buChar char="»"/>
                  <a:defRPr sz="2000" kern="1100" spc="50" normalizeH="0" baseline="0">
                    <a:solidFill>
                      <a:schemeClr val="tx2">
                        <a:lumMod val="75000"/>
                      </a:schemeClr>
                    </a:solidFill>
                    <a:latin typeface="Whitney-Book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Clr>
                    <a:srgbClr val="1B8BD5"/>
                  </a:buClr>
                  <a:buFont typeface="Lucida Grande"/>
                  <a:buChar char="»"/>
                  <a:defRPr sz="2000" kern="1100" spc="50" normalizeH="0" baseline="0">
                    <a:solidFill>
                      <a:schemeClr val="tx2">
                        <a:lumMod val="75000"/>
                      </a:schemeClr>
                    </a:solidFill>
                    <a:latin typeface="Whitney-Book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Calculate z-scores of VRP time series data.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𝑍𝑠𝑐𝑜𝑟𝑒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𝑉𝑅𝑃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cs typeface="Times New Roman" panose="020206030504050203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  <m:t>𝑉𝑅𝑃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63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cs typeface="Times New Roman" panose="02020603050405020304" pitchFamily="18" charset="0"/>
                      </a:rPr>
                      <m:t>)/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63</m:t>
                        </m:r>
                      </m:sub>
                    </m:sSub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Forming trading rules based on Z-score values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sz="2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2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18896"/>
                <a:ext cx="8467344" cy="4834759"/>
              </a:xfrm>
              <a:prstGeom prst="rect">
                <a:avLst/>
              </a:prstGeom>
              <a:blipFill>
                <a:blip r:embed="rId2"/>
                <a:stretch>
                  <a:fillRect l="-936" t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1" y="3379807"/>
            <a:ext cx="8060949" cy="23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2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15"/>
            <a:ext cx="8229600" cy="804577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sample High risk Individual VRP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2" y="786831"/>
            <a:ext cx="7607296" cy="2346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6210"/>
            <a:ext cx="9144000" cy="284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0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15"/>
            <a:ext cx="8229600" cy="794041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Sample high risk combined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vrp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76" y="1092706"/>
            <a:ext cx="8686800" cy="1310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5775"/>
            <a:ext cx="9144000" cy="335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0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15"/>
            <a:ext cx="8229600" cy="718605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Out of sample high risk combined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040130"/>
            <a:ext cx="8636002" cy="1303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3892"/>
            <a:ext cx="9144000" cy="338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3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87911" y="4857841"/>
            <a:ext cx="6492240" cy="60623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914400" y="526046"/>
            <a:ext cx="7836326" cy="6583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08993" y="1544601"/>
            <a:ext cx="7360920" cy="4194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Lucida Grande"/>
              <a:buChar char="»"/>
              <a:defRPr sz="2600" kern="1200" spc="200">
                <a:solidFill>
                  <a:schemeClr val="tx2">
                    <a:lumMod val="75000"/>
                  </a:schemeClr>
                </a:solidFill>
                <a:latin typeface="Whitney-Medium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Lucida Grande"/>
              <a:buChar char="»"/>
              <a:defRPr sz="2600" kern="1200" spc="200">
                <a:solidFill>
                  <a:schemeClr val="tx2">
                    <a:lumMod val="75000"/>
                  </a:schemeClr>
                </a:solidFill>
                <a:latin typeface="Whitney-Medium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Lucida Grande"/>
              <a:buChar char="»"/>
              <a:defRPr sz="2600" kern="1200" spc="200">
                <a:solidFill>
                  <a:schemeClr val="tx2">
                    <a:lumMod val="75000"/>
                  </a:schemeClr>
                </a:solidFill>
                <a:latin typeface="Whitney-Medium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Lucida Grande"/>
              <a:buChar char="»"/>
              <a:defRPr sz="2600" kern="1200" spc="200">
                <a:solidFill>
                  <a:schemeClr val="tx2">
                    <a:lumMod val="75000"/>
                  </a:schemeClr>
                </a:solidFill>
                <a:latin typeface="Whitney-Medium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Lucida Grande"/>
              <a:buChar char="»"/>
              <a:defRPr sz="2600" kern="1200" spc="200">
                <a:solidFill>
                  <a:schemeClr val="tx2">
                    <a:lumMod val="75000"/>
                  </a:schemeClr>
                </a:solidFill>
                <a:latin typeface="Whitney-Medium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Added Signals</a:t>
            </a:r>
          </a:p>
          <a:p>
            <a:pPr lvl="1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Dual Momentum</a:t>
            </a:r>
          </a:p>
          <a:p>
            <a:pPr lvl="1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Variance Risk Premium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457200" lvl="1" indent="0">
              <a:buNone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9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HOD Group: Financial advisory in Luxembourg, Switzerland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Employs full scale optimization across ten index funds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process of devising a tactical asset allocation strategy to avoid market crashes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38328" y="1270215"/>
            <a:ext cx="8467344" cy="4471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1B8BD5"/>
              </a:buClr>
              <a:buFont typeface="Lucida Grande"/>
              <a:buChar char="»"/>
              <a:defRPr sz="2800" kern="1100" spc="50" normalizeH="0" baseline="0">
                <a:solidFill>
                  <a:schemeClr val="tx2">
                    <a:lumMod val="75000"/>
                  </a:schemeClr>
                </a:solidFill>
                <a:latin typeface="Whitney-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1B8BD5"/>
              </a:buClr>
              <a:buFont typeface="Lucida Grande"/>
              <a:buChar char="»"/>
              <a:defRPr sz="2600" kern="1100" spc="50" normalizeH="0" baseline="0">
                <a:solidFill>
                  <a:schemeClr val="tx2">
                    <a:lumMod val="75000"/>
                  </a:schemeClr>
                </a:solidFill>
                <a:latin typeface="Whitney-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1B8BD5"/>
              </a:buClr>
              <a:buFont typeface="Lucida Grande"/>
              <a:buChar char="»"/>
              <a:defRPr sz="2200" kern="1100" spc="50" normalizeH="0" baseline="0">
                <a:solidFill>
                  <a:schemeClr val="tx2">
                    <a:lumMod val="75000"/>
                  </a:schemeClr>
                </a:solidFill>
                <a:latin typeface="Whitney-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1B8BD5"/>
              </a:buClr>
              <a:buFont typeface="Lucida Grande"/>
              <a:buChar char="»"/>
              <a:defRPr sz="2000" kern="1100" spc="50" normalizeH="0" baseline="0">
                <a:solidFill>
                  <a:schemeClr val="tx2">
                    <a:lumMod val="75000"/>
                  </a:schemeClr>
                </a:solidFill>
                <a:latin typeface="Whitney-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1B8BD5"/>
              </a:buClr>
              <a:buFont typeface="Lucida Grande"/>
              <a:buChar char="»"/>
              <a:defRPr sz="2000" kern="1100" spc="50" normalizeH="0" baseline="0">
                <a:solidFill>
                  <a:schemeClr val="tx2">
                    <a:lumMod val="75000"/>
                  </a:schemeClr>
                </a:solidFill>
                <a:latin typeface="Whitney-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791961"/>
              </p:ext>
            </p:extLst>
          </p:nvPr>
        </p:nvGraphicFramePr>
        <p:xfrm>
          <a:off x="588775" y="3792148"/>
          <a:ext cx="8113594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67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567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5849">
                <a:tc>
                  <a:txBody>
                    <a:bodyPr/>
                    <a:lstStyle/>
                    <a:p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 Equities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Corporate Bonds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023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International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Equities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</a:t>
                      </a:r>
                      <a:r>
                        <a:rPr lang="en-US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Estate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0235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Emerging Market Equities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Commodities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Beta</a:t>
                      </a:r>
                      <a:r>
                        <a:rPr lang="en-US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Equities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Hedge Funds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0235">
                <a:tc>
                  <a:txBody>
                    <a:bodyPr/>
                    <a:lstStyle/>
                    <a:p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Government</a:t>
                      </a:r>
                      <a:r>
                        <a:rPr lang="en-US" baseline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Bonds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Cash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8725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15"/>
            <a:ext cx="8229600" cy="735680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Summary of in sample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65478"/>
            <a:ext cx="9144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32199"/>
            <a:ext cx="8048847" cy="216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9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2721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Summary of in sample results (continued)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2307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9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3567"/>
            <a:ext cx="8229600" cy="800833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Problem: too many signals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080681"/>
            <a:ext cx="8106774" cy="1760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1B8BD5"/>
              </a:buClr>
              <a:buFont typeface="Lucida Grande"/>
              <a:buChar char="»"/>
              <a:defRPr sz="2800" kern="1100" spc="50" normalizeH="0" baseline="0">
                <a:solidFill>
                  <a:schemeClr val="tx2">
                    <a:lumMod val="75000"/>
                  </a:schemeClr>
                </a:solidFill>
                <a:latin typeface="Whitney-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1B8BD5"/>
              </a:buClr>
              <a:buFont typeface="Lucida Grande"/>
              <a:buChar char="»"/>
              <a:defRPr sz="2600" kern="1100" spc="50" normalizeH="0" baseline="0">
                <a:solidFill>
                  <a:schemeClr val="tx2">
                    <a:lumMod val="75000"/>
                  </a:schemeClr>
                </a:solidFill>
                <a:latin typeface="Whitney-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1B8BD5"/>
              </a:buClr>
              <a:buFont typeface="Lucida Grande"/>
              <a:buChar char="»"/>
              <a:defRPr sz="2200" kern="1100" spc="50" normalizeH="0" baseline="0">
                <a:solidFill>
                  <a:schemeClr val="tx2">
                    <a:lumMod val="75000"/>
                  </a:schemeClr>
                </a:solidFill>
                <a:latin typeface="Whitney-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1B8BD5"/>
              </a:buClr>
              <a:buFont typeface="Lucida Grande"/>
              <a:buChar char="»"/>
              <a:defRPr sz="2000" kern="1100" spc="50" normalizeH="0" baseline="0">
                <a:solidFill>
                  <a:schemeClr val="tx2">
                    <a:lumMod val="75000"/>
                  </a:schemeClr>
                </a:solidFill>
                <a:latin typeface="Whitney-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1B8BD5"/>
              </a:buClr>
              <a:buFont typeface="Lucida Grande"/>
              <a:buChar char="»"/>
              <a:defRPr sz="2000" kern="1100" spc="50" normalizeH="0" baseline="0">
                <a:solidFill>
                  <a:schemeClr val="tx2">
                    <a:lumMod val="75000"/>
                  </a:schemeClr>
                </a:solidFill>
                <a:latin typeface="Whitney-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Correlations of individual high risk signal portfolios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Signals are highly correlated!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Limit to how much value these signals can add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93" y="1479694"/>
            <a:ext cx="7602287" cy="245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8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15"/>
            <a:ext cx="8229600" cy="730035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5143"/>
            <a:ext cx="8229600" cy="489892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Dual Momentum adds value but VRP does not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Adding too much contrarian signals does not add value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Ideas for Future Improvements: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Find two to three signals that work the best and use those as your main signals in the strategy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other signals to modulate your main signals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Adjust signals to participate in upside as well as downside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Improve VRP regression</a:t>
            </a:r>
          </a:p>
        </p:txBody>
      </p:sp>
    </p:spTree>
    <p:extLst>
      <p:ext uri="{BB962C8B-B14F-4D97-AF65-F5344CB8AC3E}">
        <p14:creationId xmlns:p14="http://schemas.microsoft.com/office/powerpoint/2010/main" val="52846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Application: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Vix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Modulator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 dual momentum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3930555"/>
            <a:ext cx="8229600" cy="201539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Adding VIX modulator to dual momentum improves performance.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Higher returns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Lower volatility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Higher Sharpe ratio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Lower maximum drawdown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31" y="1173410"/>
            <a:ext cx="7114889" cy="263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9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17639" y="3893574"/>
            <a:ext cx="7123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Thanks!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35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15"/>
            <a:ext cx="8229600" cy="685249"/>
          </a:xfrm>
        </p:spPr>
        <p:txBody>
          <a:bodyPr/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Background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199" y="5172837"/>
            <a:ext cx="2420203" cy="552736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Monthly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61898" y="5172837"/>
            <a:ext cx="2420203" cy="55955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Weekly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66597" y="5172837"/>
            <a:ext cx="2420203" cy="55956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Daily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198" y="4551444"/>
            <a:ext cx="822960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Rebalancing Frequency</a:t>
            </a:r>
          </a:p>
        </p:txBody>
      </p:sp>
      <p:grpSp>
        <p:nvGrpSpPr>
          <p:cNvPr id="13" name="Group 36"/>
          <p:cNvGrpSpPr>
            <a:grpSpLocks/>
          </p:cNvGrpSpPr>
          <p:nvPr/>
        </p:nvGrpSpPr>
        <p:grpSpPr bwMode="auto">
          <a:xfrm>
            <a:off x="286861" y="1039139"/>
            <a:ext cx="2677597" cy="427613"/>
            <a:chOff x="210" y="1079"/>
            <a:chExt cx="1653" cy="264"/>
          </a:xfrm>
        </p:grpSpPr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210" y="1079"/>
              <a:ext cx="1620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 anchor="b">
              <a:spAutoFit/>
            </a:bodyPr>
            <a:lstStyle/>
            <a:p>
              <a:pPr marL="349861" indent="-349861">
                <a:buSzPct val="120000"/>
              </a:pPr>
              <a:r>
                <a:rPr lang="en-US" sz="2400" dirty="0">
                  <a:solidFill>
                    <a:schemeClr val="tx2"/>
                  </a:solidFill>
                  <a:latin typeface="Arial" panose="020B0604020202020204" pitchFamily="34" charset="0"/>
                  <a:ea typeface="-윤고딕130" pitchFamily="18" charset="-127"/>
                  <a:cs typeface="Arial" panose="020B0604020202020204" pitchFamily="34" charset="0"/>
                </a:rPr>
                <a:t>High</a:t>
              </a:r>
              <a:endParaRPr lang="en-US" sz="2400" b="0" dirty="0">
                <a:solidFill>
                  <a:schemeClr val="tx2"/>
                </a:solidFill>
                <a:latin typeface="Arial" panose="020B0604020202020204" pitchFamily="34" charset="0"/>
                <a:ea typeface="-윤고딕13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210" y="1343"/>
              <a:ext cx="16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37"/>
          <p:cNvGrpSpPr>
            <a:grpSpLocks/>
          </p:cNvGrpSpPr>
          <p:nvPr/>
        </p:nvGrpSpPr>
        <p:grpSpPr bwMode="auto">
          <a:xfrm>
            <a:off x="3207285" y="1039135"/>
            <a:ext cx="2677597" cy="427612"/>
            <a:chOff x="210" y="1079"/>
            <a:chExt cx="1653" cy="264"/>
          </a:xfrm>
        </p:grpSpPr>
        <p:sp>
          <p:nvSpPr>
            <p:cNvPr id="24" name="Rectangle 38"/>
            <p:cNvSpPr>
              <a:spLocks noChangeArrowheads="1"/>
            </p:cNvSpPr>
            <p:nvPr/>
          </p:nvSpPr>
          <p:spPr bwMode="auto">
            <a:xfrm>
              <a:off x="210" y="1079"/>
              <a:ext cx="1620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 anchor="b">
              <a:spAutoFit/>
            </a:bodyPr>
            <a:lstStyle/>
            <a:p>
              <a:pPr marL="349861" indent="-349861">
                <a:buSzPct val="120000"/>
              </a:pPr>
              <a:r>
                <a:rPr lang="en-US" sz="2400" dirty="0">
                  <a:solidFill>
                    <a:schemeClr val="tx2"/>
                  </a:solidFill>
                  <a:latin typeface="Arial" panose="020B0604020202020204" pitchFamily="34" charset="0"/>
                  <a:ea typeface="-윤고딕130" pitchFamily="18" charset="-127"/>
                  <a:cs typeface="Arial" panose="020B0604020202020204" pitchFamily="34" charset="0"/>
                </a:rPr>
                <a:t>Medium</a:t>
              </a:r>
              <a:endParaRPr lang="en-US" sz="2400" b="0" dirty="0">
                <a:solidFill>
                  <a:schemeClr val="tx2"/>
                </a:solidFill>
                <a:latin typeface="Arial" panose="020B0604020202020204" pitchFamily="34" charset="0"/>
                <a:ea typeface="-윤고딕13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5" name="Line 39"/>
            <p:cNvSpPr>
              <a:spLocks noChangeShapeType="1"/>
            </p:cNvSpPr>
            <p:nvPr/>
          </p:nvSpPr>
          <p:spPr bwMode="auto">
            <a:xfrm>
              <a:off x="210" y="1343"/>
              <a:ext cx="16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47"/>
          <p:cNvGrpSpPr>
            <a:grpSpLocks/>
          </p:cNvGrpSpPr>
          <p:nvPr/>
        </p:nvGrpSpPr>
        <p:grpSpPr bwMode="auto">
          <a:xfrm>
            <a:off x="6074403" y="1039135"/>
            <a:ext cx="2677597" cy="427612"/>
            <a:chOff x="210" y="1079"/>
            <a:chExt cx="1653" cy="264"/>
          </a:xfrm>
        </p:grpSpPr>
        <p:sp>
          <p:nvSpPr>
            <p:cNvPr id="34" name="Rectangle 48"/>
            <p:cNvSpPr>
              <a:spLocks noChangeArrowheads="1"/>
            </p:cNvSpPr>
            <p:nvPr/>
          </p:nvSpPr>
          <p:spPr bwMode="auto">
            <a:xfrm>
              <a:off x="210" y="1079"/>
              <a:ext cx="1620" cy="2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 anchor="b">
              <a:spAutoFit/>
            </a:bodyPr>
            <a:lstStyle/>
            <a:p>
              <a:pPr marL="349861" indent="-349861">
                <a:buSzPct val="120000"/>
              </a:pPr>
              <a:r>
                <a:rPr lang="en-US" sz="2400" dirty="0">
                  <a:solidFill>
                    <a:schemeClr val="tx2"/>
                  </a:solidFill>
                  <a:latin typeface="Arial" panose="020B0604020202020204" pitchFamily="34" charset="0"/>
                  <a:ea typeface="-윤고딕130" pitchFamily="18" charset="-127"/>
                  <a:cs typeface="Arial" panose="020B0604020202020204" pitchFamily="34" charset="0"/>
                </a:rPr>
                <a:t>Low</a:t>
              </a:r>
              <a:endParaRPr lang="en-US" sz="2400" b="0" dirty="0">
                <a:solidFill>
                  <a:schemeClr val="tx2"/>
                </a:solidFill>
                <a:latin typeface="Arial" panose="020B0604020202020204" pitchFamily="34" charset="0"/>
                <a:ea typeface="-윤고딕130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5" name="Line 49"/>
            <p:cNvSpPr>
              <a:spLocks noChangeShapeType="1"/>
            </p:cNvSpPr>
            <p:nvPr/>
          </p:nvSpPr>
          <p:spPr bwMode="auto">
            <a:xfrm>
              <a:off x="210" y="1343"/>
              <a:ext cx="16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IN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794803351"/>
              </p:ext>
            </p:extLst>
          </p:nvPr>
        </p:nvGraphicFramePr>
        <p:xfrm>
          <a:off x="457200" y="1965965"/>
          <a:ext cx="2507258" cy="21340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3" name="Chart 42"/>
          <p:cNvGraphicFramePr/>
          <p:nvPr>
            <p:extLst>
              <p:ext uri="{D42A27DB-BD31-4B8C-83A1-F6EECF244321}">
                <p14:modId xmlns:p14="http://schemas.microsoft.com/office/powerpoint/2010/main" val="2184434894"/>
              </p:ext>
            </p:extLst>
          </p:nvPr>
        </p:nvGraphicFramePr>
        <p:xfrm>
          <a:off x="3265727" y="1965595"/>
          <a:ext cx="2507258" cy="21340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4" name="Chart 43"/>
          <p:cNvGraphicFramePr/>
          <p:nvPr>
            <p:extLst>
              <p:ext uri="{D42A27DB-BD31-4B8C-83A1-F6EECF244321}">
                <p14:modId xmlns:p14="http://schemas.microsoft.com/office/powerpoint/2010/main" val="2800329614"/>
              </p:ext>
            </p:extLst>
          </p:nvPr>
        </p:nvGraphicFramePr>
        <p:xfrm>
          <a:off x="6159572" y="1965965"/>
          <a:ext cx="2507258" cy="21340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0103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15"/>
            <a:ext cx="8229600" cy="703102"/>
          </a:xfrm>
        </p:spPr>
        <p:txBody>
          <a:bodyPr/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Background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677"/>
            <a:ext cx="8229600" cy="227855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2015: Implemented three signals</a:t>
            </a:r>
          </a:p>
          <a:p>
            <a:pPr lvl="1"/>
            <a:r>
              <a:rPr lang="en-US" sz="2000" dirty="0"/>
              <a:t>Absorption Ratio</a:t>
            </a:r>
          </a:p>
          <a:p>
            <a:pPr lvl="1"/>
            <a:r>
              <a:rPr lang="en-US" sz="2000" dirty="0"/>
              <a:t>Time Series Momentum</a:t>
            </a:r>
          </a:p>
          <a:p>
            <a:pPr lvl="1"/>
            <a:r>
              <a:rPr lang="en-US" sz="2000" dirty="0"/>
              <a:t>Simple Moving Average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200" dirty="0"/>
              <a:t>2015 Signal Results (First 3 Signals)</a:t>
            </a:r>
          </a:p>
          <a:p>
            <a:pPr lvl="1"/>
            <a:r>
              <a:rPr lang="en-US" sz="1700" dirty="0"/>
              <a:t>January 2007 to August 2015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723876"/>
            <a:ext cx="8549952" cy="190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5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65608" y="2237861"/>
            <a:ext cx="6492240" cy="60623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914400" y="526046"/>
            <a:ext cx="7836326" cy="6583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08993" y="1544601"/>
            <a:ext cx="7360920" cy="4194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Lucida Grande"/>
              <a:buChar char="»"/>
              <a:defRPr sz="2600" kern="1200" spc="200">
                <a:solidFill>
                  <a:schemeClr val="tx2">
                    <a:lumMod val="75000"/>
                  </a:schemeClr>
                </a:solidFill>
                <a:latin typeface="Whitney-Medium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Lucida Grande"/>
              <a:buChar char="»"/>
              <a:defRPr sz="2600" kern="1200" spc="200">
                <a:solidFill>
                  <a:schemeClr val="tx2">
                    <a:lumMod val="75000"/>
                  </a:schemeClr>
                </a:solidFill>
                <a:latin typeface="Whitney-Medium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Lucida Grande"/>
              <a:buChar char="»"/>
              <a:defRPr sz="2600" kern="1200" spc="200">
                <a:solidFill>
                  <a:schemeClr val="tx2">
                    <a:lumMod val="75000"/>
                  </a:schemeClr>
                </a:solidFill>
                <a:latin typeface="Whitney-Medium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Lucida Grande"/>
              <a:buChar char="»"/>
              <a:defRPr sz="2600" kern="1200" spc="200">
                <a:solidFill>
                  <a:schemeClr val="tx2">
                    <a:lumMod val="75000"/>
                  </a:schemeClr>
                </a:solidFill>
                <a:latin typeface="Whitney-Medium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Lucida Grande"/>
              <a:buChar char="»"/>
              <a:defRPr sz="2600" kern="1200" spc="200">
                <a:solidFill>
                  <a:schemeClr val="tx2">
                    <a:lumMod val="75000"/>
                  </a:schemeClr>
                </a:solidFill>
                <a:latin typeface="Whitney-Medium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Added Signals</a:t>
            </a:r>
          </a:p>
          <a:p>
            <a:pPr lvl="1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Dual Momentum</a:t>
            </a:r>
          </a:p>
          <a:p>
            <a:pPr lvl="1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Variance Risk Premium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457200" lvl="1" indent="0">
              <a:buNone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63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15"/>
            <a:ext cx="8229600" cy="558136"/>
          </a:xfrm>
        </p:spPr>
        <p:txBody>
          <a:bodyPr/>
          <a:lstStyle/>
          <a:p>
            <a:pPr algn="l"/>
            <a:r>
              <a:rPr lang="en-US" dirty="0"/>
              <a:t>Objective</a:t>
            </a:r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>
            <a:off x="567559" y="4298378"/>
            <a:ext cx="8244373" cy="1046355"/>
          </a:xfrm>
          <a:custGeom>
            <a:avLst/>
            <a:gdLst/>
            <a:ahLst/>
            <a:cxnLst>
              <a:cxn ang="0">
                <a:pos x="0" y="576"/>
              </a:cxn>
              <a:cxn ang="0">
                <a:pos x="960" y="576"/>
              </a:cxn>
              <a:cxn ang="0">
                <a:pos x="960" y="288"/>
              </a:cxn>
              <a:cxn ang="0">
                <a:pos x="1920" y="288"/>
              </a:cxn>
              <a:cxn ang="0">
                <a:pos x="1920" y="0"/>
              </a:cxn>
              <a:cxn ang="0">
                <a:pos x="2880" y="0"/>
              </a:cxn>
            </a:cxnLst>
            <a:rect l="0" t="0" r="r" b="b"/>
            <a:pathLst>
              <a:path w="2880" h="576">
                <a:moveTo>
                  <a:pt x="0" y="576"/>
                </a:moveTo>
                <a:lnTo>
                  <a:pt x="960" y="576"/>
                </a:lnTo>
                <a:lnTo>
                  <a:pt x="960" y="288"/>
                </a:lnTo>
                <a:lnTo>
                  <a:pt x="1920" y="288"/>
                </a:lnTo>
                <a:lnTo>
                  <a:pt x="1920" y="0"/>
                </a:lnTo>
                <a:lnTo>
                  <a:pt x="2880" y="0"/>
                </a:lnTo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legacyObliqueTopRight"/>
            <a:lightRig rig="legacyFlat3" dir="b"/>
          </a:scene3d>
          <a:sp3d extrusionH="1635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lIns="93296" tIns="46648" rIns="93296" bIns="46648" anchor="ctr">
            <a:flatTx/>
          </a:bodyPr>
          <a:lstStyle/>
          <a:p>
            <a:endParaRPr lang="en-I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1246016" y="5477541"/>
            <a:ext cx="270153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1621" lvl="1" defTabSz="913526">
              <a:buSzPct val="120000"/>
            </a:pPr>
            <a:r>
              <a:rPr lang="en-US" sz="1400" b="1" dirty="0">
                <a:latin typeface="Arial" panose="020B0604020202020204" pitchFamily="34" charset="0"/>
                <a:ea typeface="-윤고딕130" pitchFamily="18" charset="-127"/>
                <a:cs typeface="Arial" panose="020B0604020202020204" pitchFamily="34" charset="0"/>
              </a:rPr>
              <a:t>SAA</a:t>
            </a:r>
          </a:p>
        </p:txBody>
      </p: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3811425" y="4934927"/>
            <a:ext cx="256912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1621" lvl="1" defTabSz="913526">
              <a:buSzPct val="120000"/>
            </a:pPr>
            <a:r>
              <a:rPr lang="en-US" sz="1400" b="1" dirty="0">
                <a:latin typeface="Arial" panose="020B0604020202020204" pitchFamily="34" charset="0"/>
                <a:ea typeface="-윤고딕130" pitchFamily="18" charset="-127"/>
                <a:cs typeface="Arial" panose="020B0604020202020204" pitchFamily="34" charset="0"/>
              </a:rPr>
              <a:t>2015</a:t>
            </a:r>
          </a:p>
        </p:txBody>
      </p:sp>
      <p:sp>
        <p:nvSpPr>
          <p:cNvPr id="30" name="Rectangle 26"/>
          <p:cNvSpPr>
            <a:spLocks noChangeArrowheads="1"/>
          </p:cNvSpPr>
          <p:nvPr/>
        </p:nvSpPr>
        <p:spPr bwMode="auto">
          <a:xfrm>
            <a:off x="6242805" y="4441733"/>
            <a:ext cx="256912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1621" lvl="1" algn="ctr" defTabSz="913526">
              <a:buSzPct val="120000"/>
            </a:pPr>
            <a:r>
              <a:rPr lang="en-US" sz="1400" b="1" dirty="0">
                <a:latin typeface="Arial" panose="020B0604020202020204" pitchFamily="34" charset="0"/>
                <a:ea typeface="-윤고딕130" pitchFamily="18" charset="-127"/>
                <a:cs typeface="Arial" panose="020B0604020202020204" pitchFamily="34" charset="0"/>
              </a:rPr>
              <a:t>2016</a:t>
            </a:r>
          </a:p>
        </p:txBody>
      </p:sp>
      <p:sp>
        <p:nvSpPr>
          <p:cNvPr id="31" name="AutoShape 22"/>
          <p:cNvSpPr>
            <a:spLocks noChangeArrowheads="1"/>
          </p:cNvSpPr>
          <p:nvPr/>
        </p:nvSpPr>
        <p:spPr bwMode="auto">
          <a:xfrm>
            <a:off x="6568966" y="2453156"/>
            <a:ext cx="1789038" cy="1381861"/>
          </a:xfrm>
          <a:prstGeom prst="pentagon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3296" tIns="46648" rIns="93296" bIns="46648" anchor="ctr"/>
          <a:lstStyle/>
          <a:p>
            <a:endParaRPr lang="en-I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 7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6963692" y="2155677"/>
            <a:ext cx="1016913" cy="619439"/>
            <a:chOff x="2400" y="1968"/>
            <a:chExt cx="960" cy="960"/>
          </a:xfrm>
        </p:grpSpPr>
        <p:sp>
          <p:nvSpPr>
            <p:cNvPr id="33" name="Oval 8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400" y="1968"/>
              <a:ext cx="960" cy="9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9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2440" y="2000"/>
              <a:ext cx="880" cy="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3810" tIns="0" rIns="3810" bIns="0" anchor="ctr"/>
            <a:lstStyle/>
            <a:p>
              <a:pPr algn="ctr" defTabSz="913526">
                <a:buSzPct val="120000"/>
              </a:pPr>
              <a:r>
                <a:rPr lang="en-US" sz="1400" dirty="0">
                  <a:latin typeface="Arial" panose="020B0604020202020204" pitchFamily="34" charset="0"/>
                  <a:ea typeface="-윤고딕130" pitchFamily="18" charset="-127"/>
                  <a:cs typeface="Arial" panose="020B0604020202020204" pitchFamily="34" charset="0"/>
                </a:rPr>
                <a:t>AR</a:t>
              </a:r>
            </a:p>
          </p:txBody>
        </p:sp>
      </p:grpSp>
      <p:grpSp>
        <p:nvGrpSpPr>
          <p:cNvPr id="35" name="Group 10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5989151" y="2764048"/>
            <a:ext cx="1016913" cy="619439"/>
            <a:chOff x="2400" y="1968"/>
            <a:chExt cx="960" cy="960"/>
          </a:xfrm>
        </p:grpSpPr>
        <p:sp>
          <p:nvSpPr>
            <p:cNvPr id="36" name="Oval 11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400" y="1968"/>
              <a:ext cx="960" cy="9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12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440" y="2000"/>
              <a:ext cx="880" cy="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3810" tIns="0" rIns="3810" bIns="0" anchor="ctr"/>
            <a:lstStyle/>
            <a:p>
              <a:pPr algn="ctr" defTabSz="913526">
                <a:buSzPct val="120000"/>
              </a:pPr>
              <a:r>
                <a:rPr lang="en-US" sz="1400" dirty="0">
                  <a:latin typeface="Arial" panose="020B0604020202020204" pitchFamily="34" charset="0"/>
                  <a:ea typeface="-윤고딕130" pitchFamily="18" charset="-127"/>
                  <a:cs typeface="Arial" panose="020B0604020202020204" pitchFamily="34" charset="0"/>
                </a:rPr>
                <a:t>TSMOM</a:t>
              </a:r>
            </a:p>
          </p:txBody>
        </p:sp>
      </p:grpSp>
      <p:grpSp>
        <p:nvGrpSpPr>
          <p:cNvPr id="38" name="Group 13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7979943" y="2601099"/>
            <a:ext cx="1016913" cy="619439"/>
            <a:chOff x="2400" y="1968"/>
            <a:chExt cx="960" cy="960"/>
          </a:xfrm>
        </p:grpSpPr>
        <p:sp>
          <p:nvSpPr>
            <p:cNvPr id="39" name="Oval 14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400" y="1968"/>
              <a:ext cx="960" cy="9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ectangle 15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440" y="2000"/>
              <a:ext cx="880" cy="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3810" tIns="0" rIns="3810" bIns="0" anchor="ctr"/>
            <a:lstStyle/>
            <a:p>
              <a:pPr algn="ctr" defTabSz="913526">
                <a:buSzPct val="120000"/>
              </a:pPr>
              <a:r>
                <a:rPr lang="en-US" sz="1400" dirty="0" err="1">
                  <a:solidFill>
                    <a:schemeClr val="bg1"/>
                  </a:solidFill>
                  <a:latin typeface="Arial" panose="020B0604020202020204" pitchFamily="34" charset="0"/>
                  <a:ea typeface="-윤고딕130" pitchFamily="18" charset="-127"/>
                  <a:cs typeface="Arial" panose="020B0604020202020204" pitchFamily="34" charset="0"/>
                </a:rPr>
                <a:t>DualMom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-윤고딕130" pitchFamily="18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16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6354180" y="3494326"/>
            <a:ext cx="1016913" cy="619438"/>
            <a:chOff x="2400" y="1968"/>
            <a:chExt cx="960" cy="960"/>
          </a:xfrm>
        </p:grpSpPr>
        <p:sp>
          <p:nvSpPr>
            <p:cNvPr id="42" name="Oval 17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400" y="1968"/>
              <a:ext cx="960" cy="9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ectangle 18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440" y="2000"/>
              <a:ext cx="880" cy="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3810" tIns="0" rIns="3810" bIns="0" anchor="ctr"/>
            <a:lstStyle/>
            <a:p>
              <a:pPr algn="ctr" defTabSz="913526">
                <a:buSzPct val="120000"/>
              </a:pPr>
              <a:r>
                <a:rPr lang="en-US" sz="1400" dirty="0">
                  <a:latin typeface="Arial" panose="020B0604020202020204" pitchFamily="34" charset="0"/>
                  <a:ea typeface="-윤고딕130" pitchFamily="18" charset="-127"/>
                  <a:cs typeface="Arial" panose="020B0604020202020204" pitchFamily="34" charset="0"/>
                </a:rPr>
                <a:t>SMA</a:t>
              </a:r>
            </a:p>
          </p:txBody>
        </p:sp>
      </p:grpSp>
      <p:grpSp>
        <p:nvGrpSpPr>
          <p:cNvPr id="44" name="Group 19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7618630" y="3419288"/>
            <a:ext cx="1016913" cy="619438"/>
            <a:chOff x="2400" y="1968"/>
            <a:chExt cx="960" cy="960"/>
          </a:xfrm>
        </p:grpSpPr>
        <p:sp>
          <p:nvSpPr>
            <p:cNvPr id="45" name="Oval 20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400" y="1968"/>
              <a:ext cx="960" cy="9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ectangle 21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440" y="2000"/>
              <a:ext cx="880" cy="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3810" tIns="0" rIns="3810" bIns="0" anchor="ctr"/>
            <a:lstStyle/>
            <a:p>
              <a:pPr algn="ctr" defTabSz="913526">
                <a:buSzPct val="120000"/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-윤고딕130" pitchFamily="18" charset="-127"/>
                  <a:cs typeface="Arial" panose="020B0604020202020204" pitchFamily="34" charset="0"/>
                </a:rPr>
                <a:t>VRP</a:t>
              </a:r>
            </a:p>
          </p:txBody>
        </p:sp>
      </p:grpSp>
      <p:sp>
        <p:nvSpPr>
          <p:cNvPr id="65" name="AutoShape 17"/>
          <p:cNvSpPr>
            <a:spLocks noChangeArrowheads="1"/>
          </p:cNvSpPr>
          <p:nvPr/>
        </p:nvSpPr>
        <p:spPr bwMode="auto">
          <a:xfrm>
            <a:off x="3902497" y="2946822"/>
            <a:ext cx="1051687" cy="1043862"/>
          </a:xfrm>
          <a:prstGeom prst="triangle">
            <a:avLst>
              <a:gd name="adj" fmla="val 50000"/>
            </a:avLst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3296" tIns="46648" rIns="93296" bIns="46648" anchor="ctr"/>
          <a:lstStyle/>
          <a:p>
            <a:endParaRPr lang="en-IN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6" name="Group 10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3871116" y="2621746"/>
            <a:ext cx="1081095" cy="507047"/>
            <a:chOff x="2400" y="1968"/>
            <a:chExt cx="960" cy="960"/>
          </a:xfrm>
        </p:grpSpPr>
        <p:sp>
          <p:nvSpPr>
            <p:cNvPr id="67" name="Oval 7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400" y="1968"/>
              <a:ext cx="960" cy="9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9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440" y="2000"/>
              <a:ext cx="880" cy="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3810" tIns="0" rIns="3810" bIns="0" anchor="ctr"/>
            <a:lstStyle/>
            <a:p>
              <a:pPr algn="ctr" defTabSz="913526">
                <a:buSzPct val="120000"/>
              </a:pPr>
              <a:r>
                <a:rPr lang="en-US" sz="1400" b="0" dirty="0">
                  <a:latin typeface="Arial" panose="020B0604020202020204" pitchFamily="34" charset="0"/>
                  <a:ea typeface="-윤고딕130" pitchFamily="18" charset="-127"/>
                  <a:cs typeface="Arial" panose="020B0604020202020204" pitchFamily="34" charset="0"/>
                </a:rPr>
                <a:t>AR</a:t>
              </a:r>
            </a:p>
          </p:txBody>
        </p:sp>
      </p:grpSp>
      <p:grpSp>
        <p:nvGrpSpPr>
          <p:cNvPr id="69" name="Group 11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3207457" y="3653061"/>
            <a:ext cx="1025005" cy="561017"/>
            <a:chOff x="2400" y="1968"/>
            <a:chExt cx="960" cy="960"/>
          </a:xfrm>
        </p:grpSpPr>
        <p:sp>
          <p:nvSpPr>
            <p:cNvPr id="70" name="Oval 12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400" y="1968"/>
              <a:ext cx="960" cy="9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Rectangle 13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440" y="2000"/>
              <a:ext cx="880" cy="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3810" tIns="0" rIns="3810" bIns="0" anchor="ctr"/>
            <a:lstStyle/>
            <a:p>
              <a:pPr algn="ctr" defTabSz="913526">
                <a:buSzPct val="120000"/>
              </a:pPr>
              <a:r>
                <a:rPr lang="en-US" sz="1400" b="0" dirty="0">
                  <a:latin typeface="Arial" panose="020B0604020202020204" pitchFamily="34" charset="0"/>
                  <a:ea typeface="-윤고딕130" pitchFamily="18" charset="-127"/>
                  <a:cs typeface="Arial" panose="020B0604020202020204" pitchFamily="34" charset="0"/>
                </a:rPr>
                <a:t>TSMOM</a:t>
              </a:r>
            </a:p>
          </p:txBody>
        </p:sp>
      </p:grpSp>
      <p:grpSp>
        <p:nvGrpSpPr>
          <p:cNvPr id="72" name="Group 14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4574397" y="3639980"/>
            <a:ext cx="1104403" cy="546048"/>
            <a:chOff x="2400" y="1968"/>
            <a:chExt cx="960" cy="960"/>
          </a:xfrm>
        </p:grpSpPr>
        <p:sp>
          <p:nvSpPr>
            <p:cNvPr id="73" name="Oval 15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400" y="1968"/>
              <a:ext cx="960" cy="96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IN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Rectangle 16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440" y="2000"/>
              <a:ext cx="880" cy="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3810" tIns="0" rIns="3810" bIns="0" anchor="ctr"/>
            <a:lstStyle/>
            <a:p>
              <a:pPr algn="ctr" defTabSz="913526">
                <a:buSzPct val="120000"/>
              </a:pPr>
              <a:r>
                <a:rPr lang="en-US" sz="1400" b="0" dirty="0">
                  <a:latin typeface="Arial" panose="020B0604020202020204" pitchFamily="34" charset="0"/>
                  <a:ea typeface="-윤고딕130" pitchFamily="18" charset="-127"/>
                  <a:cs typeface="Arial" panose="020B0604020202020204" pitchFamily="34" charset="0"/>
                </a:rPr>
                <a:t>SMA</a:t>
              </a:r>
            </a:p>
          </p:txBody>
        </p:sp>
      </p:grpSp>
      <p:sp>
        <p:nvSpPr>
          <p:cNvPr id="78" name="Freeform 17"/>
          <p:cNvSpPr>
            <a:spLocks/>
          </p:cNvSpPr>
          <p:nvPr/>
        </p:nvSpPr>
        <p:spPr bwMode="auto">
          <a:xfrm>
            <a:off x="713030" y="4269276"/>
            <a:ext cx="1699986" cy="671622"/>
          </a:xfrm>
          <a:custGeom>
            <a:avLst/>
            <a:gdLst/>
            <a:ahLst/>
            <a:cxnLst>
              <a:cxn ang="0">
                <a:pos x="280" y="0"/>
              </a:cxn>
              <a:cxn ang="0">
                <a:pos x="344" y="128"/>
              </a:cxn>
              <a:cxn ang="0">
                <a:pos x="384" y="56"/>
              </a:cxn>
              <a:cxn ang="0">
                <a:pos x="408" y="136"/>
              </a:cxn>
              <a:cxn ang="0">
                <a:pos x="432" y="88"/>
              </a:cxn>
              <a:cxn ang="0">
                <a:pos x="440" y="128"/>
              </a:cxn>
              <a:cxn ang="0">
                <a:pos x="536" y="8"/>
              </a:cxn>
              <a:cxn ang="0">
                <a:pos x="496" y="160"/>
              </a:cxn>
              <a:cxn ang="0">
                <a:pos x="600" y="88"/>
              </a:cxn>
              <a:cxn ang="0">
                <a:pos x="544" y="176"/>
              </a:cxn>
              <a:cxn ang="0">
                <a:pos x="712" y="104"/>
              </a:cxn>
              <a:cxn ang="0">
                <a:pos x="600" y="200"/>
              </a:cxn>
              <a:cxn ang="0">
                <a:pos x="712" y="176"/>
              </a:cxn>
              <a:cxn ang="0">
                <a:pos x="624" y="232"/>
              </a:cxn>
              <a:cxn ang="0">
                <a:pos x="760" y="216"/>
              </a:cxn>
              <a:cxn ang="0">
                <a:pos x="656" y="288"/>
              </a:cxn>
              <a:cxn ang="0">
                <a:pos x="760" y="288"/>
              </a:cxn>
              <a:cxn ang="0">
                <a:pos x="656" y="320"/>
              </a:cxn>
              <a:cxn ang="0">
                <a:pos x="712" y="328"/>
              </a:cxn>
              <a:cxn ang="0">
                <a:pos x="624" y="336"/>
              </a:cxn>
              <a:cxn ang="0">
                <a:pos x="760" y="400"/>
              </a:cxn>
              <a:cxn ang="0">
                <a:pos x="616" y="376"/>
              </a:cxn>
              <a:cxn ang="0">
                <a:pos x="688" y="432"/>
              </a:cxn>
              <a:cxn ang="0">
                <a:pos x="592" y="416"/>
              </a:cxn>
              <a:cxn ang="0">
                <a:pos x="656" y="472"/>
              </a:cxn>
              <a:cxn ang="0">
                <a:pos x="568" y="456"/>
              </a:cxn>
              <a:cxn ang="0">
                <a:pos x="656" y="568"/>
              </a:cxn>
              <a:cxn ang="0">
                <a:pos x="544" y="488"/>
              </a:cxn>
              <a:cxn ang="0">
                <a:pos x="568" y="592"/>
              </a:cxn>
              <a:cxn ang="0">
                <a:pos x="480" y="520"/>
              </a:cxn>
              <a:cxn ang="0">
                <a:pos x="464" y="632"/>
              </a:cxn>
              <a:cxn ang="0">
                <a:pos x="408" y="504"/>
              </a:cxn>
              <a:cxn ang="0">
                <a:pos x="384" y="552"/>
              </a:cxn>
              <a:cxn ang="0">
                <a:pos x="368" y="520"/>
              </a:cxn>
              <a:cxn ang="0">
                <a:pos x="296" y="608"/>
              </a:cxn>
              <a:cxn ang="0">
                <a:pos x="320" y="520"/>
              </a:cxn>
              <a:cxn ang="0">
                <a:pos x="280" y="536"/>
              </a:cxn>
              <a:cxn ang="0">
                <a:pos x="296" y="488"/>
              </a:cxn>
              <a:cxn ang="0">
                <a:pos x="232" y="520"/>
              </a:cxn>
              <a:cxn ang="0">
                <a:pos x="240" y="472"/>
              </a:cxn>
              <a:cxn ang="0">
                <a:pos x="152" y="536"/>
              </a:cxn>
              <a:cxn ang="0">
                <a:pos x="208" y="440"/>
              </a:cxn>
              <a:cxn ang="0">
                <a:pos x="152" y="456"/>
              </a:cxn>
              <a:cxn ang="0">
                <a:pos x="176" y="400"/>
              </a:cxn>
              <a:cxn ang="0">
                <a:pos x="48" y="416"/>
              </a:cxn>
              <a:cxn ang="0">
                <a:pos x="152" y="352"/>
              </a:cxn>
              <a:cxn ang="0">
                <a:pos x="96" y="336"/>
              </a:cxn>
              <a:cxn ang="0">
                <a:pos x="176" y="320"/>
              </a:cxn>
              <a:cxn ang="0">
                <a:pos x="0" y="304"/>
              </a:cxn>
              <a:cxn ang="0">
                <a:pos x="160" y="288"/>
              </a:cxn>
              <a:cxn ang="0">
                <a:pos x="96" y="248"/>
              </a:cxn>
              <a:cxn ang="0">
                <a:pos x="216" y="248"/>
              </a:cxn>
              <a:cxn ang="0">
                <a:pos x="96" y="176"/>
              </a:cxn>
              <a:cxn ang="0">
                <a:pos x="224" y="200"/>
              </a:cxn>
              <a:cxn ang="0">
                <a:pos x="128" y="72"/>
              </a:cxn>
              <a:cxn ang="0">
                <a:pos x="264" y="160"/>
              </a:cxn>
              <a:cxn ang="0">
                <a:pos x="240" y="88"/>
              </a:cxn>
              <a:cxn ang="0">
                <a:pos x="296" y="136"/>
              </a:cxn>
              <a:cxn ang="0">
                <a:pos x="280" y="8"/>
              </a:cxn>
              <a:cxn ang="0">
                <a:pos x="280" y="0"/>
              </a:cxn>
            </a:cxnLst>
            <a:rect l="0" t="0" r="r" b="b"/>
            <a:pathLst>
              <a:path w="761" h="633">
                <a:moveTo>
                  <a:pt x="280" y="0"/>
                </a:moveTo>
                <a:lnTo>
                  <a:pt x="344" y="128"/>
                </a:lnTo>
                <a:lnTo>
                  <a:pt x="384" y="56"/>
                </a:lnTo>
                <a:lnTo>
                  <a:pt x="408" y="136"/>
                </a:lnTo>
                <a:lnTo>
                  <a:pt x="432" y="88"/>
                </a:lnTo>
                <a:lnTo>
                  <a:pt x="440" y="128"/>
                </a:lnTo>
                <a:lnTo>
                  <a:pt x="536" y="8"/>
                </a:lnTo>
                <a:lnTo>
                  <a:pt x="496" y="160"/>
                </a:lnTo>
                <a:lnTo>
                  <a:pt x="600" y="88"/>
                </a:lnTo>
                <a:lnTo>
                  <a:pt x="544" y="176"/>
                </a:lnTo>
                <a:lnTo>
                  <a:pt x="712" y="104"/>
                </a:lnTo>
                <a:lnTo>
                  <a:pt x="600" y="200"/>
                </a:lnTo>
                <a:lnTo>
                  <a:pt x="712" y="176"/>
                </a:lnTo>
                <a:lnTo>
                  <a:pt x="624" y="232"/>
                </a:lnTo>
                <a:lnTo>
                  <a:pt x="760" y="216"/>
                </a:lnTo>
                <a:lnTo>
                  <a:pt x="656" y="288"/>
                </a:lnTo>
                <a:lnTo>
                  <a:pt x="760" y="288"/>
                </a:lnTo>
                <a:lnTo>
                  <a:pt x="656" y="320"/>
                </a:lnTo>
                <a:lnTo>
                  <a:pt x="712" y="328"/>
                </a:lnTo>
                <a:lnTo>
                  <a:pt x="624" y="336"/>
                </a:lnTo>
                <a:lnTo>
                  <a:pt x="760" y="400"/>
                </a:lnTo>
                <a:lnTo>
                  <a:pt x="616" y="376"/>
                </a:lnTo>
                <a:lnTo>
                  <a:pt x="688" y="432"/>
                </a:lnTo>
                <a:lnTo>
                  <a:pt x="592" y="416"/>
                </a:lnTo>
                <a:lnTo>
                  <a:pt x="656" y="472"/>
                </a:lnTo>
                <a:lnTo>
                  <a:pt x="568" y="456"/>
                </a:lnTo>
                <a:lnTo>
                  <a:pt x="656" y="568"/>
                </a:lnTo>
                <a:lnTo>
                  <a:pt x="544" y="488"/>
                </a:lnTo>
                <a:lnTo>
                  <a:pt x="568" y="592"/>
                </a:lnTo>
                <a:lnTo>
                  <a:pt x="480" y="520"/>
                </a:lnTo>
                <a:lnTo>
                  <a:pt x="464" y="632"/>
                </a:lnTo>
                <a:lnTo>
                  <a:pt x="408" y="504"/>
                </a:lnTo>
                <a:lnTo>
                  <a:pt x="384" y="552"/>
                </a:lnTo>
                <a:lnTo>
                  <a:pt x="368" y="520"/>
                </a:lnTo>
                <a:lnTo>
                  <a:pt x="296" y="608"/>
                </a:lnTo>
                <a:lnTo>
                  <a:pt x="320" y="520"/>
                </a:lnTo>
                <a:lnTo>
                  <a:pt x="280" y="536"/>
                </a:lnTo>
                <a:lnTo>
                  <a:pt x="296" y="488"/>
                </a:lnTo>
                <a:lnTo>
                  <a:pt x="232" y="520"/>
                </a:lnTo>
                <a:lnTo>
                  <a:pt x="240" y="472"/>
                </a:lnTo>
                <a:lnTo>
                  <a:pt x="152" y="536"/>
                </a:lnTo>
                <a:lnTo>
                  <a:pt x="208" y="440"/>
                </a:lnTo>
                <a:lnTo>
                  <a:pt x="152" y="456"/>
                </a:lnTo>
                <a:lnTo>
                  <a:pt x="176" y="400"/>
                </a:lnTo>
                <a:lnTo>
                  <a:pt x="48" y="416"/>
                </a:lnTo>
                <a:lnTo>
                  <a:pt x="152" y="352"/>
                </a:lnTo>
                <a:lnTo>
                  <a:pt x="96" y="336"/>
                </a:lnTo>
                <a:lnTo>
                  <a:pt x="176" y="320"/>
                </a:lnTo>
                <a:lnTo>
                  <a:pt x="0" y="304"/>
                </a:lnTo>
                <a:lnTo>
                  <a:pt x="160" y="288"/>
                </a:lnTo>
                <a:lnTo>
                  <a:pt x="96" y="248"/>
                </a:lnTo>
                <a:lnTo>
                  <a:pt x="216" y="248"/>
                </a:lnTo>
                <a:lnTo>
                  <a:pt x="96" y="176"/>
                </a:lnTo>
                <a:lnTo>
                  <a:pt x="224" y="200"/>
                </a:lnTo>
                <a:lnTo>
                  <a:pt x="128" y="72"/>
                </a:lnTo>
                <a:lnTo>
                  <a:pt x="264" y="160"/>
                </a:lnTo>
                <a:lnTo>
                  <a:pt x="240" y="88"/>
                </a:lnTo>
                <a:lnTo>
                  <a:pt x="296" y="136"/>
                </a:lnTo>
                <a:lnTo>
                  <a:pt x="280" y="8"/>
                </a:lnTo>
                <a:lnTo>
                  <a:pt x="28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3296" tIns="46648" rIns="93296" bIns="46648" anchor="ctr"/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SAA</a:t>
            </a:r>
          </a:p>
        </p:txBody>
      </p:sp>
      <p:sp>
        <p:nvSpPr>
          <p:cNvPr id="80" name="Freeform 17"/>
          <p:cNvSpPr>
            <a:spLocks/>
          </p:cNvSpPr>
          <p:nvPr/>
        </p:nvSpPr>
        <p:spPr bwMode="auto">
          <a:xfrm>
            <a:off x="3561670" y="1196538"/>
            <a:ext cx="1699986" cy="671622"/>
          </a:xfrm>
          <a:custGeom>
            <a:avLst/>
            <a:gdLst/>
            <a:ahLst/>
            <a:cxnLst>
              <a:cxn ang="0">
                <a:pos x="280" y="0"/>
              </a:cxn>
              <a:cxn ang="0">
                <a:pos x="344" y="128"/>
              </a:cxn>
              <a:cxn ang="0">
                <a:pos x="384" y="56"/>
              </a:cxn>
              <a:cxn ang="0">
                <a:pos x="408" y="136"/>
              </a:cxn>
              <a:cxn ang="0">
                <a:pos x="432" y="88"/>
              </a:cxn>
              <a:cxn ang="0">
                <a:pos x="440" y="128"/>
              </a:cxn>
              <a:cxn ang="0">
                <a:pos x="536" y="8"/>
              </a:cxn>
              <a:cxn ang="0">
                <a:pos x="496" y="160"/>
              </a:cxn>
              <a:cxn ang="0">
                <a:pos x="600" y="88"/>
              </a:cxn>
              <a:cxn ang="0">
                <a:pos x="544" y="176"/>
              </a:cxn>
              <a:cxn ang="0">
                <a:pos x="712" y="104"/>
              </a:cxn>
              <a:cxn ang="0">
                <a:pos x="600" y="200"/>
              </a:cxn>
              <a:cxn ang="0">
                <a:pos x="712" y="176"/>
              </a:cxn>
              <a:cxn ang="0">
                <a:pos x="624" y="232"/>
              </a:cxn>
              <a:cxn ang="0">
                <a:pos x="760" y="216"/>
              </a:cxn>
              <a:cxn ang="0">
                <a:pos x="656" y="288"/>
              </a:cxn>
              <a:cxn ang="0">
                <a:pos x="760" y="288"/>
              </a:cxn>
              <a:cxn ang="0">
                <a:pos x="656" y="320"/>
              </a:cxn>
              <a:cxn ang="0">
                <a:pos x="712" y="328"/>
              </a:cxn>
              <a:cxn ang="0">
                <a:pos x="624" y="336"/>
              </a:cxn>
              <a:cxn ang="0">
                <a:pos x="760" y="400"/>
              </a:cxn>
              <a:cxn ang="0">
                <a:pos x="616" y="376"/>
              </a:cxn>
              <a:cxn ang="0">
                <a:pos x="688" y="432"/>
              </a:cxn>
              <a:cxn ang="0">
                <a:pos x="592" y="416"/>
              </a:cxn>
              <a:cxn ang="0">
                <a:pos x="656" y="472"/>
              </a:cxn>
              <a:cxn ang="0">
                <a:pos x="568" y="456"/>
              </a:cxn>
              <a:cxn ang="0">
                <a:pos x="656" y="568"/>
              </a:cxn>
              <a:cxn ang="0">
                <a:pos x="544" y="488"/>
              </a:cxn>
              <a:cxn ang="0">
                <a:pos x="568" y="592"/>
              </a:cxn>
              <a:cxn ang="0">
                <a:pos x="480" y="520"/>
              </a:cxn>
              <a:cxn ang="0">
                <a:pos x="464" y="632"/>
              </a:cxn>
              <a:cxn ang="0">
                <a:pos x="408" y="504"/>
              </a:cxn>
              <a:cxn ang="0">
                <a:pos x="384" y="552"/>
              </a:cxn>
              <a:cxn ang="0">
                <a:pos x="368" y="520"/>
              </a:cxn>
              <a:cxn ang="0">
                <a:pos x="296" y="608"/>
              </a:cxn>
              <a:cxn ang="0">
                <a:pos x="320" y="520"/>
              </a:cxn>
              <a:cxn ang="0">
                <a:pos x="280" y="536"/>
              </a:cxn>
              <a:cxn ang="0">
                <a:pos x="296" y="488"/>
              </a:cxn>
              <a:cxn ang="0">
                <a:pos x="232" y="520"/>
              </a:cxn>
              <a:cxn ang="0">
                <a:pos x="240" y="472"/>
              </a:cxn>
              <a:cxn ang="0">
                <a:pos x="152" y="536"/>
              </a:cxn>
              <a:cxn ang="0">
                <a:pos x="208" y="440"/>
              </a:cxn>
              <a:cxn ang="0">
                <a:pos x="152" y="456"/>
              </a:cxn>
              <a:cxn ang="0">
                <a:pos x="176" y="400"/>
              </a:cxn>
              <a:cxn ang="0">
                <a:pos x="48" y="416"/>
              </a:cxn>
              <a:cxn ang="0">
                <a:pos x="152" y="352"/>
              </a:cxn>
              <a:cxn ang="0">
                <a:pos x="96" y="336"/>
              </a:cxn>
              <a:cxn ang="0">
                <a:pos x="176" y="320"/>
              </a:cxn>
              <a:cxn ang="0">
                <a:pos x="0" y="304"/>
              </a:cxn>
              <a:cxn ang="0">
                <a:pos x="160" y="288"/>
              </a:cxn>
              <a:cxn ang="0">
                <a:pos x="96" y="248"/>
              </a:cxn>
              <a:cxn ang="0">
                <a:pos x="216" y="248"/>
              </a:cxn>
              <a:cxn ang="0">
                <a:pos x="96" y="176"/>
              </a:cxn>
              <a:cxn ang="0">
                <a:pos x="224" y="200"/>
              </a:cxn>
              <a:cxn ang="0">
                <a:pos x="128" y="72"/>
              </a:cxn>
              <a:cxn ang="0">
                <a:pos x="264" y="160"/>
              </a:cxn>
              <a:cxn ang="0">
                <a:pos x="240" y="88"/>
              </a:cxn>
              <a:cxn ang="0">
                <a:pos x="296" y="136"/>
              </a:cxn>
              <a:cxn ang="0">
                <a:pos x="280" y="8"/>
              </a:cxn>
              <a:cxn ang="0">
                <a:pos x="280" y="0"/>
              </a:cxn>
            </a:cxnLst>
            <a:rect l="0" t="0" r="r" b="b"/>
            <a:pathLst>
              <a:path w="761" h="633">
                <a:moveTo>
                  <a:pt x="280" y="0"/>
                </a:moveTo>
                <a:lnTo>
                  <a:pt x="344" y="128"/>
                </a:lnTo>
                <a:lnTo>
                  <a:pt x="384" y="56"/>
                </a:lnTo>
                <a:lnTo>
                  <a:pt x="408" y="136"/>
                </a:lnTo>
                <a:lnTo>
                  <a:pt x="432" y="88"/>
                </a:lnTo>
                <a:lnTo>
                  <a:pt x="440" y="128"/>
                </a:lnTo>
                <a:lnTo>
                  <a:pt x="536" y="8"/>
                </a:lnTo>
                <a:lnTo>
                  <a:pt x="496" y="160"/>
                </a:lnTo>
                <a:lnTo>
                  <a:pt x="600" y="88"/>
                </a:lnTo>
                <a:lnTo>
                  <a:pt x="544" y="176"/>
                </a:lnTo>
                <a:lnTo>
                  <a:pt x="712" y="104"/>
                </a:lnTo>
                <a:lnTo>
                  <a:pt x="600" y="200"/>
                </a:lnTo>
                <a:lnTo>
                  <a:pt x="712" y="176"/>
                </a:lnTo>
                <a:lnTo>
                  <a:pt x="624" y="232"/>
                </a:lnTo>
                <a:lnTo>
                  <a:pt x="760" y="216"/>
                </a:lnTo>
                <a:lnTo>
                  <a:pt x="656" y="288"/>
                </a:lnTo>
                <a:lnTo>
                  <a:pt x="760" y="288"/>
                </a:lnTo>
                <a:lnTo>
                  <a:pt x="656" y="320"/>
                </a:lnTo>
                <a:lnTo>
                  <a:pt x="712" y="328"/>
                </a:lnTo>
                <a:lnTo>
                  <a:pt x="624" y="336"/>
                </a:lnTo>
                <a:lnTo>
                  <a:pt x="760" y="400"/>
                </a:lnTo>
                <a:lnTo>
                  <a:pt x="616" y="376"/>
                </a:lnTo>
                <a:lnTo>
                  <a:pt x="688" y="432"/>
                </a:lnTo>
                <a:lnTo>
                  <a:pt x="592" y="416"/>
                </a:lnTo>
                <a:lnTo>
                  <a:pt x="656" y="472"/>
                </a:lnTo>
                <a:lnTo>
                  <a:pt x="568" y="456"/>
                </a:lnTo>
                <a:lnTo>
                  <a:pt x="656" y="568"/>
                </a:lnTo>
                <a:lnTo>
                  <a:pt x="544" y="488"/>
                </a:lnTo>
                <a:lnTo>
                  <a:pt x="568" y="592"/>
                </a:lnTo>
                <a:lnTo>
                  <a:pt x="480" y="520"/>
                </a:lnTo>
                <a:lnTo>
                  <a:pt x="464" y="632"/>
                </a:lnTo>
                <a:lnTo>
                  <a:pt x="408" y="504"/>
                </a:lnTo>
                <a:lnTo>
                  <a:pt x="384" y="552"/>
                </a:lnTo>
                <a:lnTo>
                  <a:pt x="368" y="520"/>
                </a:lnTo>
                <a:lnTo>
                  <a:pt x="296" y="608"/>
                </a:lnTo>
                <a:lnTo>
                  <a:pt x="320" y="520"/>
                </a:lnTo>
                <a:lnTo>
                  <a:pt x="280" y="536"/>
                </a:lnTo>
                <a:lnTo>
                  <a:pt x="296" y="488"/>
                </a:lnTo>
                <a:lnTo>
                  <a:pt x="232" y="520"/>
                </a:lnTo>
                <a:lnTo>
                  <a:pt x="240" y="472"/>
                </a:lnTo>
                <a:lnTo>
                  <a:pt x="152" y="536"/>
                </a:lnTo>
                <a:lnTo>
                  <a:pt x="208" y="440"/>
                </a:lnTo>
                <a:lnTo>
                  <a:pt x="152" y="456"/>
                </a:lnTo>
                <a:lnTo>
                  <a:pt x="176" y="400"/>
                </a:lnTo>
                <a:lnTo>
                  <a:pt x="48" y="416"/>
                </a:lnTo>
                <a:lnTo>
                  <a:pt x="152" y="352"/>
                </a:lnTo>
                <a:lnTo>
                  <a:pt x="96" y="336"/>
                </a:lnTo>
                <a:lnTo>
                  <a:pt x="176" y="320"/>
                </a:lnTo>
                <a:lnTo>
                  <a:pt x="0" y="304"/>
                </a:lnTo>
                <a:lnTo>
                  <a:pt x="160" y="288"/>
                </a:lnTo>
                <a:lnTo>
                  <a:pt x="96" y="248"/>
                </a:lnTo>
                <a:lnTo>
                  <a:pt x="216" y="248"/>
                </a:lnTo>
                <a:lnTo>
                  <a:pt x="96" y="176"/>
                </a:lnTo>
                <a:lnTo>
                  <a:pt x="224" y="200"/>
                </a:lnTo>
                <a:lnTo>
                  <a:pt x="128" y="72"/>
                </a:lnTo>
                <a:lnTo>
                  <a:pt x="264" y="160"/>
                </a:lnTo>
                <a:lnTo>
                  <a:pt x="240" y="88"/>
                </a:lnTo>
                <a:lnTo>
                  <a:pt x="296" y="136"/>
                </a:lnTo>
                <a:lnTo>
                  <a:pt x="280" y="8"/>
                </a:lnTo>
                <a:lnTo>
                  <a:pt x="28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3296" tIns="46648" rIns="93296" bIns="46648" anchor="ctr"/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SAA</a:t>
            </a:r>
          </a:p>
        </p:txBody>
      </p:sp>
      <p:sp>
        <p:nvSpPr>
          <p:cNvPr id="81" name="Plus 80"/>
          <p:cNvSpPr/>
          <p:nvPr/>
        </p:nvSpPr>
        <p:spPr>
          <a:xfrm>
            <a:off x="4158549" y="2004720"/>
            <a:ext cx="506227" cy="349813"/>
          </a:xfrm>
          <a:prstGeom prst="mathPlus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reeform 17"/>
          <p:cNvSpPr>
            <a:spLocks/>
          </p:cNvSpPr>
          <p:nvPr/>
        </p:nvSpPr>
        <p:spPr bwMode="auto">
          <a:xfrm>
            <a:off x="6625428" y="676278"/>
            <a:ext cx="1699986" cy="671622"/>
          </a:xfrm>
          <a:custGeom>
            <a:avLst/>
            <a:gdLst/>
            <a:ahLst/>
            <a:cxnLst>
              <a:cxn ang="0">
                <a:pos x="280" y="0"/>
              </a:cxn>
              <a:cxn ang="0">
                <a:pos x="344" y="128"/>
              </a:cxn>
              <a:cxn ang="0">
                <a:pos x="384" y="56"/>
              </a:cxn>
              <a:cxn ang="0">
                <a:pos x="408" y="136"/>
              </a:cxn>
              <a:cxn ang="0">
                <a:pos x="432" y="88"/>
              </a:cxn>
              <a:cxn ang="0">
                <a:pos x="440" y="128"/>
              </a:cxn>
              <a:cxn ang="0">
                <a:pos x="536" y="8"/>
              </a:cxn>
              <a:cxn ang="0">
                <a:pos x="496" y="160"/>
              </a:cxn>
              <a:cxn ang="0">
                <a:pos x="600" y="88"/>
              </a:cxn>
              <a:cxn ang="0">
                <a:pos x="544" y="176"/>
              </a:cxn>
              <a:cxn ang="0">
                <a:pos x="712" y="104"/>
              </a:cxn>
              <a:cxn ang="0">
                <a:pos x="600" y="200"/>
              </a:cxn>
              <a:cxn ang="0">
                <a:pos x="712" y="176"/>
              </a:cxn>
              <a:cxn ang="0">
                <a:pos x="624" y="232"/>
              </a:cxn>
              <a:cxn ang="0">
                <a:pos x="760" y="216"/>
              </a:cxn>
              <a:cxn ang="0">
                <a:pos x="656" y="288"/>
              </a:cxn>
              <a:cxn ang="0">
                <a:pos x="760" y="288"/>
              </a:cxn>
              <a:cxn ang="0">
                <a:pos x="656" y="320"/>
              </a:cxn>
              <a:cxn ang="0">
                <a:pos x="712" y="328"/>
              </a:cxn>
              <a:cxn ang="0">
                <a:pos x="624" y="336"/>
              </a:cxn>
              <a:cxn ang="0">
                <a:pos x="760" y="400"/>
              </a:cxn>
              <a:cxn ang="0">
                <a:pos x="616" y="376"/>
              </a:cxn>
              <a:cxn ang="0">
                <a:pos x="688" y="432"/>
              </a:cxn>
              <a:cxn ang="0">
                <a:pos x="592" y="416"/>
              </a:cxn>
              <a:cxn ang="0">
                <a:pos x="656" y="472"/>
              </a:cxn>
              <a:cxn ang="0">
                <a:pos x="568" y="456"/>
              </a:cxn>
              <a:cxn ang="0">
                <a:pos x="656" y="568"/>
              </a:cxn>
              <a:cxn ang="0">
                <a:pos x="544" y="488"/>
              </a:cxn>
              <a:cxn ang="0">
                <a:pos x="568" y="592"/>
              </a:cxn>
              <a:cxn ang="0">
                <a:pos x="480" y="520"/>
              </a:cxn>
              <a:cxn ang="0">
                <a:pos x="464" y="632"/>
              </a:cxn>
              <a:cxn ang="0">
                <a:pos x="408" y="504"/>
              </a:cxn>
              <a:cxn ang="0">
                <a:pos x="384" y="552"/>
              </a:cxn>
              <a:cxn ang="0">
                <a:pos x="368" y="520"/>
              </a:cxn>
              <a:cxn ang="0">
                <a:pos x="296" y="608"/>
              </a:cxn>
              <a:cxn ang="0">
                <a:pos x="320" y="520"/>
              </a:cxn>
              <a:cxn ang="0">
                <a:pos x="280" y="536"/>
              </a:cxn>
              <a:cxn ang="0">
                <a:pos x="296" y="488"/>
              </a:cxn>
              <a:cxn ang="0">
                <a:pos x="232" y="520"/>
              </a:cxn>
              <a:cxn ang="0">
                <a:pos x="240" y="472"/>
              </a:cxn>
              <a:cxn ang="0">
                <a:pos x="152" y="536"/>
              </a:cxn>
              <a:cxn ang="0">
                <a:pos x="208" y="440"/>
              </a:cxn>
              <a:cxn ang="0">
                <a:pos x="152" y="456"/>
              </a:cxn>
              <a:cxn ang="0">
                <a:pos x="176" y="400"/>
              </a:cxn>
              <a:cxn ang="0">
                <a:pos x="48" y="416"/>
              </a:cxn>
              <a:cxn ang="0">
                <a:pos x="152" y="352"/>
              </a:cxn>
              <a:cxn ang="0">
                <a:pos x="96" y="336"/>
              </a:cxn>
              <a:cxn ang="0">
                <a:pos x="176" y="320"/>
              </a:cxn>
              <a:cxn ang="0">
                <a:pos x="0" y="304"/>
              </a:cxn>
              <a:cxn ang="0">
                <a:pos x="160" y="288"/>
              </a:cxn>
              <a:cxn ang="0">
                <a:pos x="96" y="248"/>
              </a:cxn>
              <a:cxn ang="0">
                <a:pos x="216" y="248"/>
              </a:cxn>
              <a:cxn ang="0">
                <a:pos x="96" y="176"/>
              </a:cxn>
              <a:cxn ang="0">
                <a:pos x="224" y="200"/>
              </a:cxn>
              <a:cxn ang="0">
                <a:pos x="128" y="72"/>
              </a:cxn>
              <a:cxn ang="0">
                <a:pos x="264" y="160"/>
              </a:cxn>
              <a:cxn ang="0">
                <a:pos x="240" y="88"/>
              </a:cxn>
              <a:cxn ang="0">
                <a:pos x="296" y="136"/>
              </a:cxn>
              <a:cxn ang="0">
                <a:pos x="280" y="8"/>
              </a:cxn>
              <a:cxn ang="0">
                <a:pos x="280" y="0"/>
              </a:cxn>
            </a:cxnLst>
            <a:rect l="0" t="0" r="r" b="b"/>
            <a:pathLst>
              <a:path w="761" h="633">
                <a:moveTo>
                  <a:pt x="280" y="0"/>
                </a:moveTo>
                <a:lnTo>
                  <a:pt x="344" y="128"/>
                </a:lnTo>
                <a:lnTo>
                  <a:pt x="384" y="56"/>
                </a:lnTo>
                <a:lnTo>
                  <a:pt x="408" y="136"/>
                </a:lnTo>
                <a:lnTo>
                  <a:pt x="432" y="88"/>
                </a:lnTo>
                <a:lnTo>
                  <a:pt x="440" y="128"/>
                </a:lnTo>
                <a:lnTo>
                  <a:pt x="536" y="8"/>
                </a:lnTo>
                <a:lnTo>
                  <a:pt x="496" y="160"/>
                </a:lnTo>
                <a:lnTo>
                  <a:pt x="600" y="88"/>
                </a:lnTo>
                <a:lnTo>
                  <a:pt x="544" y="176"/>
                </a:lnTo>
                <a:lnTo>
                  <a:pt x="712" y="104"/>
                </a:lnTo>
                <a:lnTo>
                  <a:pt x="600" y="200"/>
                </a:lnTo>
                <a:lnTo>
                  <a:pt x="712" y="176"/>
                </a:lnTo>
                <a:lnTo>
                  <a:pt x="624" y="232"/>
                </a:lnTo>
                <a:lnTo>
                  <a:pt x="760" y="216"/>
                </a:lnTo>
                <a:lnTo>
                  <a:pt x="656" y="288"/>
                </a:lnTo>
                <a:lnTo>
                  <a:pt x="760" y="288"/>
                </a:lnTo>
                <a:lnTo>
                  <a:pt x="656" y="320"/>
                </a:lnTo>
                <a:lnTo>
                  <a:pt x="712" y="328"/>
                </a:lnTo>
                <a:lnTo>
                  <a:pt x="624" y="336"/>
                </a:lnTo>
                <a:lnTo>
                  <a:pt x="760" y="400"/>
                </a:lnTo>
                <a:lnTo>
                  <a:pt x="616" y="376"/>
                </a:lnTo>
                <a:lnTo>
                  <a:pt x="688" y="432"/>
                </a:lnTo>
                <a:lnTo>
                  <a:pt x="592" y="416"/>
                </a:lnTo>
                <a:lnTo>
                  <a:pt x="656" y="472"/>
                </a:lnTo>
                <a:lnTo>
                  <a:pt x="568" y="456"/>
                </a:lnTo>
                <a:lnTo>
                  <a:pt x="656" y="568"/>
                </a:lnTo>
                <a:lnTo>
                  <a:pt x="544" y="488"/>
                </a:lnTo>
                <a:lnTo>
                  <a:pt x="568" y="592"/>
                </a:lnTo>
                <a:lnTo>
                  <a:pt x="480" y="520"/>
                </a:lnTo>
                <a:lnTo>
                  <a:pt x="464" y="632"/>
                </a:lnTo>
                <a:lnTo>
                  <a:pt x="408" y="504"/>
                </a:lnTo>
                <a:lnTo>
                  <a:pt x="384" y="552"/>
                </a:lnTo>
                <a:lnTo>
                  <a:pt x="368" y="520"/>
                </a:lnTo>
                <a:lnTo>
                  <a:pt x="296" y="608"/>
                </a:lnTo>
                <a:lnTo>
                  <a:pt x="320" y="520"/>
                </a:lnTo>
                <a:lnTo>
                  <a:pt x="280" y="536"/>
                </a:lnTo>
                <a:lnTo>
                  <a:pt x="296" y="488"/>
                </a:lnTo>
                <a:lnTo>
                  <a:pt x="232" y="520"/>
                </a:lnTo>
                <a:lnTo>
                  <a:pt x="240" y="472"/>
                </a:lnTo>
                <a:lnTo>
                  <a:pt x="152" y="536"/>
                </a:lnTo>
                <a:lnTo>
                  <a:pt x="208" y="440"/>
                </a:lnTo>
                <a:lnTo>
                  <a:pt x="152" y="456"/>
                </a:lnTo>
                <a:lnTo>
                  <a:pt x="176" y="400"/>
                </a:lnTo>
                <a:lnTo>
                  <a:pt x="48" y="416"/>
                </a:lnTo>
                <a:lnTo>
                  <a:pt x="152" y="352"/>
                </a:lnTo>
                <a:lnTo>
                  <a:pt x="96" y="336"/>
                </a:lnTo>
                <a:lnTo>
                  <a:pt x="176" y="320"/>
                </a:lnTo>
                <a:lnTo>
                  <a:pt x="0" y="304"/>
                </a:lnTo>
                <a:lnTo>
                  <a:pt x="160" y="288"/>
                </a:lnTo>
                <a:lnTo>
                  <a:pt x="96" y="248"/>
                </a:lnTo>
                <a:lnTo>
                  <a:pt x="216" y="248"/>
                </a:lnTo>
                <a:lnTo>
                  <a:pt x="96" y="176"/>
                </a:lnTo>
                <a:lnTo>
                  <a:pt x="224" y="200"/>
                </a:lnTo>
                <a:lnTo>
                  <a:pt x="128" y="72"/>
                </a:lnTo>
                <a:lnTo>
                  <a:pt x="264" y="160"/>
                </a:lnTo>
                <a:lnTo>
                  <a:pt x="240" y="88"/>
                </a:lnTo>
                <a:lnTo>
                  <a:pt x="296" y="136"/>
                </a:lnTo>
                <a:lnTo>
                  <a:pt x="280" y="8"/>
                </a:lnTo>
                <a:lnTo>
                  <a:pt x="28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mpd="sng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3296" tIns="46648" rIns="93296" bIns="46648" anchor="ctr"/>
          <a:lstStyle/>
          <a:p>
            <a:pPr algn="ctr"/>
            <a:r>
              <a:rPr lang="en-I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SAA</a:t>
            </a:r>
          </a:p>
        </p:txBody>
      </p:sp>
      <p:sp>
        <p:nvSpPr>
          <p:cNvPr id="83" name="Plus 82"/>
          <p:cNvSpPr/>
          <p:nvPr/>
        </p:nvSpPr>
        <p:spPr>
          <a:xfrm>
            <a:off x="7222307" y="1484460"/>
            <a:ext cx="506227" cy="349813"/>
          </a:xfrm>
          <a:prstGeom prst="mathPlus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ight Brace 83"/>
          <p:cNvSpPr/>
          <p:nvPr/>
        </p:nvSpPr>
        <p:spPr>
          <a:xfrm rot="5400000">
            <a:off x="5923086" y="2976697"/>
            <a:ext cx="321589" cy="5456100"/>
          </a:xfrm>
          <a:prstGeom prst="rightBrace">
            <a:avLst>
              <a:gd name="adj1" fmla="val 0"/>
              <a:gd name="adj2" fmla="val 4658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033717" y="5964338"/>
            <a:ext cx="441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Tactical Asset Allocation</a:t>
            </a:r>
          </a:p>
        </p:txBody>
      </p:sp>
      <p:sp>
        <p:nvSpPr>
          <p:cNvPr id="86" name="Rounded Rectangular Callout 85"/>
          <p:cNvSpPr/>
          <p:nvPr/>
        </p:nvSpPr>
        <p:spPr>
          <a:xfrm>
            <a:off x="6144322" y="4779450"/>
            <a:ext cx="2885255" cy="698091"/>
          </a:xfrm>
          <a:prstGeom prst="wedgeRoundRectCallout">
            <a:avLst>
              <a:gd name="adj1" fmla="val 32040"/>
              <a:gd name="adj2" fmla="val -16114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Investigate potential for adding signals based on dual momentum and implied volatility</a:t>
            </a:r>
          </a:p>
        </p:txBody>
      </p:sp>
    </p:spTree>
    <p:extLst>
      <p:ext uri="{BB962C8B-B14F-4D97-AF65-F5344CB8AC3E}">
        <p14:creationId xmlns:p14="http://schemas.microsoft.com/office/powerpoint/2010/main" val="37704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819"/>
            <a:ext cx="8229600" cy="776034"/>
          </a:xfrm>
        </p:spPr>
        <p:txBody>
          <a:bodyPr/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Testing periods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32740194"/>
              </p:ext>
            </p:extLst>
          </p:nvPr>
        </p:nvGraphicFramePr>
        <p:xfrm>
          <a:off x="232012" y="1397000"/>
          <a:ext cx="845478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244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45111" y="3509101"/>
            <a:ext cx="6492240" cy="60623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914400" y="526046"/>
            <a:ext cx="7836326" cy="6583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08993" y="1544601"/>
            <a:ext cx="7360920" cy="4194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Lucida Grande"/>
              <a:buChar char="»"/>
              <a:defRPr sz="2600" kern="1200" spc="200">
                <a:solidFill>
                  <a:schemeClr val="tx2">
                    <a:lumMod val="75000"/>
                  </a:schemeClr>
                </a:solidFill>
                <a:latin typeface="Whitney-Medium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Lucida Grande"/>
              <a:buChar char="»"/>
              <a:defRPr sz="2600" kern="1200" spc="200">
                <a:solidFill>
                  <a:schemeClr val="tx2">
                    <a:lumMod val="75000"/>
                  </a:schemeClr>
                </a:solidFill>
                <a:latin typeface="Whitney-Medium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Lucida Grande"/>
              <a:buChar char="»"/>
              <a:defRPr sz="2600" kern="1200" spc="200">
                <a:solidFill>
                  <a:schemeClr val="tx2">
                    <a:lumMod val="75000"/>
                  </a:schemeClr>
                </a:solidFill>
                <a:latin typeface="Whitney-Medium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Lucida Grande"/>
              <a:buChar char="»"/>
              <a:defRPr sz="2600" kern="1200" spc="200">
                <a:solidFill>
                  <a:schemeClr val="tx2">
                    <a:lumMod val="75000"/>
                  </a:schemeClr>
                </a:solidFill>
                <a:latin typeface="Whitney-Medium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>
                  <a:lumMod val="60000"/>
                  <a:lumOff val="40000"/>
                </a:schemeClr>
              </a:buClr>
              <a:buFont typeface="Lucida Grande"/>
              <a:buChar char="»"/>
              <a:defRPr sz="2600" kern="1200" spc="200">
                <a:solidFill>
                  <a:schemeClr val="tx2">
                    <a:lumMod val="75000"/>
                  </a:schemeClr>
                </a:solidFill>
                <a:latin typeface="Whitney-Medium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Added Signals</a:t>
            </a:r>
          </a:p>
          <a:p>
            <a:pPr lvl="1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Dual Momentum</a:t>
            </a:r>
          </a:p>
          <a:p>
            <a:pPr lvl="1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Variance Risk Premium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457200" lvl="1" indent="0">
              <a:buNone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4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Tex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Shap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Text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Shap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Text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Shap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Text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Shap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Text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Shap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Tex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Shap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Text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Shap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Tex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Shape"/>
</p:tagLst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51720</TotalTime>
  <Words>729</Words>
  <Application>Microsoft Macintosh PowerPoint</Application>
  <PresentationFormat>On-screen Show (4:3)</PresentationFormat>
  <Paragraphs>237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-윤고딕130</vt:lpstr>
      <vt:lpstr>Arial</vt:lpstr>
      <vt:lpstr>Calibri</vt:lpstr>
      <vt:lpstr>Cambria Math</vt:lpstr>
      <vt:lpstr>Lucida Grande</vt:lpstr>
      <vt:lpstr>Times New Roman</vt:lpstr>
      <vt:lpstr>Trebuchet MS</vt:lpstr>
      <vt:lpstr>Whitney Book</vt:lpstr>
      <vt:lpstr>Whitney-Book</vt:lpstr>
      <vt:lpstr>Whitney-Medium</vt:lpstr>
      <vt:lpstr>2_Custom Design</vt:lpstr>
      <vt:lpstr>Custom Design</vt:lpstr>
      <vt:lpstr>3_Custom Design</vt:lpstr>
      <vt:lpstr>PowerPoint Presentation</vt:lpstr>
      <vt:lpstr>PowerPoint Presentation</vt:lpstr>
      <vt:lpstr>Background</vt:lpstr>
      <vt:lpstr>Background (Benchmark)</vt:lpstr>
      <vt:lpstr>Background (continued)</vt:lpstr>
      <vt:lpstr>PowerPoint Presentation</vt:lpstr>
      <vt:lpstr>Objective</vt:lpstr>
      <vt:lpstr>Testing periods</vt:lpstr>
      <vt:lpstr>PowerPoint Presentation</vt:lpstr>
      <vt:lpstr>Dual momentum</vt:lpstr>
      <vt:lpstr>First implementation</vt:lpstr>
      <vt:lpstr>First Implementation(Equity)</vt:lpstr>
      <vt:lpstr>First implementation (non-equity)</vt:lpstr>
      <vt:lpstr>First implementation (Issues)</vt:lpstr>
      <vt:lpstr>Revised implementation  (simple Example)</vt:lpstr>
      <vt:lpstr>In sample high risk Individual dual momentum results</vt:lpstr>
      <vt:lpstr>In sample high risk combined dual momentum</vt:lpstr>
      <vt:lpstr>Out of sample high risk combined dual momentum</vt:lpstr>
      <vt:lpstr>Dual momentum summary</vt:lpstr>
      <vt:lpstr>PowerPoint Presentation</vt:lpstr>
      <vt:lpstr>Variance Risk premium (vrp)</vt:lpstr>
      <vt:lpstr>VRP - PROXY</vt:lpstr>
      <vt:lpstr>Methods-calculating vrp</vt:lpstr>
      <vt:lpstr>calculating vrp</vt:lpstr>
      <vt:lpstr>calculating vrp (continued)</vt:lpstr>
      <vt:lpstr>In sample High risk Individual VRP</vt:lpstr>
      <vt:lpstr>In Sample high risk combined vrp</vt:lpstr>
      <vt:lpstr>Out of sample high risk combined</vt:lpstr>
      <vt:lpstr>PowerPoint Presentation</vt:lpstr>
      <vt:lpstr>Summary of in sample results</vt:lpstr>
      <vt:lpstr>Summary of in sample results (continued)</vt:lpstr>
      <vt:lpstr>Problem: too many signals</vt:lpstr>
      <vt:lpstr>conclusion</vt:lpstr>
      <vt:lpstr>Application: Vix Modulator on dual momentum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Pub Office 3</dc:creator>
  <cp:keywords/>
  <dc:description/>
  <cp:lastModifiedBy>Pothamsetty, Rajesh</cp:lastModifiedBy>
  <cp:revision>274</cp:revision>
  <dcterms:created xsi:type="dcterms:W3CDTF">2013-01-24T22:32:50Z</dcterms:created>
  <dcterms:modified xsi:type="dcterms:W3CDTF">2016-12-05T18:05:26Z</dcterms:modified>
  <cp:category/>
</cp:coreProperties>
</file>